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310" r:id="rId2"/>
    <p:sldId id="309" r:id="rId3"/>
    <p:sldId id="300" r:id="rId4"/>
    <p:sldId id="320" r:id="rId5"/>
    <p:sldId id="321" r:id="rId6"/>
    <p:sldId id="304" r:id="rId7"/>
    <p:sldId id="315" r:id="rId8"/>
    <p:sldId id="311" r:id="rId9"/>
    <p:sldId id="312" r:id="rId10"/>
    <p:sldId id="313" r:id="rId11"/>
    <p:sldId id="303" r:id="rId12"/>
    <p:sldId id="298" r:id="rId13"/>
    <p:sldId id="322" r:id="rId14"/>
    <p:sldId id="314" r:id="rId15"/>
    <p:sldId id="317" r:id="rId16"/>
    <p:sldId id="316" r:id="rId17"/>
    <p:sldId id="319" r:id="rId18"/>
    <p:sldId id="318" r:id="rId19"/>
    <p:sldId id="301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E2E2E2"/>
    <a:srgbClr val="0099FF"/>
    <a:srgbClr val="EBFBED"/>
    <a:srgbClr val="E3F9E5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728" autoAdjust="0"/>
  </p:normalViewPr>
  <p:slideViewPr>
    <p:cSldViewPr>
      <p:cViewPr varScale="1">
        <p:scale>
          <a:sx n="85" d="100"/>
          <a:sy n="85" d="100"/>
        </p:scale>
        <p:origin x="17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8.emf"/><Relationship Id="rId1" Type="http://schemas.openxmlformats.org/officeDocument/2006/relationships/image" Target="../media/image19.emf"/><Relationship Id="rId5" Type="http://schemas.openxmlformats.org/officeDocument/2006/relationships/image" Target="../media/image15.emf"/><Relationship Id="rId4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9DAF232-AC60-4F5A-87C4-D2CA6FE9B64F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315913" y="2774950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793CF31-B6E2-4BA4-B26A-36EA65415E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1190625"/>
            <a:ext cx="8382000" cy="1462088"/>
          </a:xfrm>
          <a:gradFill>
            <a:gsLst>
              <a:gs pos="0">
                <a:srgbClr val="009900">
                  <a:gamma/>
                  <a:shade val="46275"/>
                  <a:invGamma/>
                </a:srgbClr>
              </a:gs>
              <a:gs pos="100000">
                <a:srgbClr val="009900"/>
              </a:gs>
            </a:gsLst>
          </a:gradFill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D2BAF045-E57A-4C99-848A-074AF44755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1300"/>
            <a:ext cx="9144000" cy="266700"/>
          </a:xfrm>
          <a:prstGeom prst="rect">
            <a:avLst/>
          </a:prstGeom>
          <a:gradFill rotWithShape="1">
            <a:gsLst>
              <a:gs pos="0">
                <a:srgbClr val="009900">
                  <a:gamma/>
                  <a:shade val="46275"/>
                  <a:invGamma/>
                </a:srgbClr>
              </a:gs>
              <a:gs pos="50000">
                <a:srgbClr val="009900">
                  <a:alpha val="92000"/>
                </a:srgbClr>
              </a:gs>
              <a:gs pos="100000">
                <a:srgbClr val="0099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E67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059D6951-3507-4E1B-8ABB-8282851D94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endParaRPr lang="en-US" altLang="en-US"/>
          </a:p>
        </p:txBody>
      </p:sp>
      <p:pic>
        <p:nvPicPr>
          <p:cNvPr id="31751" name="Picture 7">
            <a:extLst>
              <a:ext uri="{FF2B5EF4-FFF2-40B4-BE49-F238E27FC236}">
                <a16:creationId xmlns:a16="http://schemas.microsoft.com/office/drawing/2014/main" id="{5E652829-FE92-476E-BAD8-17940E29ED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2998788"/>
            <a:ext cx="2455862" cy="321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2" name="Picture 8">
            <a:extLst>
              <a:ext uri="{FF2B5EF4-FFF2-40B4-BE49-F238E27FC236}">
                <a16:creationId xmlns:a16="http://schemas.microsoft.com/office/drawing/2014/main" id="{8374406F-92F2-4179-BA21-461228A8B9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113" y="4095750"/>
            <a:ext cx="22098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3" name="Text Box 9">
            <a:extLst>
              <a:ext uri="{FF2B5EF4-FFF2-40B4-BE49-F238E27FC236}">
                <a16:creationId xmlns:a16="http://schemas.microsoft.com/office/drawing/2014/main" id="{E1B2D922-677B-4533-AEC3-4504BED7A57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48263" y="5199063"/>
            <a:ext cx="2455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 u="sng">
                <a:solidFill>
                  <a:srgbClr val="000099"/>
                </a:solidFill>
              </a:rPr>
              <a:t>www.NicerLand.com</a:t>
            </a:r>
          </a:p>
        </p:txBody>
      </p:sp>
      <p:sp>
        <p:nvSpPr>
          <p:cNvPr id="31754" name="Text Box 10">
            <a:extLst>
              <a:ext uri="{FF2B5EF4-FFF2-40B4-BE49-F238E27FC236}">
                <a16:creationId xmlns:a16="http://schemas.microsoft.com/office/drawing/2014/main" id="{9B75FA8C-F55E-4750-AA37-1A351B9338B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29200" y="3581400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Sepehr Naimi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0F34-D06A-417E-BCE7-69D16535D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7BE03-7B3C-4144-8F81-08AAE61AF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8B088-976A-4B8C-9B07-05248DAF8C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17D9E-F2D4-449C-B7BD-DB29453E01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103326-8F0F-40A1-80AC-D2DBCEF2438B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86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74C689-4F29-40AA-B345-3E09E46F2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54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CFB0F8-AC70-484A-8BC5-A5689C3E7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54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2B3BD3-8B48-4165-AFED-E0FD3B0257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70FFC-A489-410C-9675-DBDD444C9E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CD3264-B06F-495B-A5EB-45D7E705B713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05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B842C-BF36-4C0A-AD61-5DDF7291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9AB0-4F20-4568-9D20-D084474EE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FF8F5B-260A-4B50-949A-70C10FD566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BA9B86-F2B3-43BD-A674-181B25AE59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930ED1-B4CA-446B-893C-CD5C8868AF6B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9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81280-81A5-4ADB-8287-62117E526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C5C33-AF48-4946-96C0-E59E3F6E8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2835F-4481-4F32-9BF9-F8ECD58AE8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D03616-D72D-4BF7-AB0C-90C870BD2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B3D32C-BD7E-4CB1-AEFB-32D1AC20FA9C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27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C3D87-4BDF-4768-9E56-FD84EDEFB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46C4E-90A8-4CD6-B120-946FDA600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79875" cy="5484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801DA-A39D-4018-B5F4-2439282DE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9475" y="990600"/>
            <a:ext cx="4079875" cy="5484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C2486-0462-4863-B73B-65DD9D71B3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A54B4-780B-4C2E-90F0-ACC18993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B51A7B-681D-4F73-8401-88179B9254E5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30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9AD2-7E51-4D09-8E3C-7D7D2B2A2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182C1-BFFB-47AD-96CA-48DD6E338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27317B-3948-4E65-914C-DAFDF7092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42D56-555C-45DF-826E-7E8780FB9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623E2C-34D1-4518-8B6B-31B44C4ED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E305B80-66E8-4F54-93E4-AC43560AD2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D48C702-2ABC-42A6-AD0A-1A8010FC8F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216069-0DFC-4511-8886-23B9C2775B54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70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92027-4910-42C8-ACC3-AE34710D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04C0C6-0EA6-4FC7-8F34-57E92AD53E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C0DA3-C535-4DBB-9687-3D23974C8A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5227D-1FBE-429B-AB8B-B89FA76A43FC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80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EED786-01C5-4862-B62F-3486DD51BC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140B62-BA3F-43EE-8165-6609D74398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610C95-5306-4084-B45B-47CE33BFD086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49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CF076-3B60-4837-82F6-744CA30B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BE521-AF57-410A-BBFE-36FB61357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FF5D2-534C-4978-B3C6-EF75C0234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D2F9F-40B4-4000-B221-30C9757BB3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E12F7-E1E1-464F-8BAF-1CF0E10CC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726FF8-945D-45C5-ACBD-5773096F02B8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00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0EBB6-0DD7-44D9-9A22-1E0865BB5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03B980-B50C-429B-8DE6-BC2281273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72B38F-BD29-4719-A0CB-2E0A4B2EF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CA305-5399-427F-A31C-EE108CE227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66DAB-25BF-4A50-B2F3-DE22071CAD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FD9EDD-25CB-4759-A1FB-A7CF3E2B50C9}" type="slidenum">
              <a:rPr lang="fa-IR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56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D6067A5-42C2-42E0-B480-A69EB893BD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1300"/>
            <a:ext cx="9144000" cy="266700"/>
          </a:xfrm>
          <a:prstGeom prst="rect">
            <a:avLst/>
          </a:prstGeom>
          <a:gradFill rotWithShape="1">
            <a:gsLst>
              <a:gs pos="0">
                <a:srgbClr val="009900">
                  <a:gamma/>
                  <a:shade val="46275"/>
                  <a:invGamma/>
                </a:srgbClr>
              </a:gs>
              <a:gs pos="50000">
                <a:srgbClr val="009900">
                  <a:alpha val="92000"/>
                </a:srgbClr>
              </a:gs>
              <a:gs pos="100000">
                <a:srgbClr val="0099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E67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CCF1DC-CFBF-4F65-9103-7D1570C48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82650"/>
          </a:xfrm>
          <a:prstGeom prst="rect">
            <a:avLst/>
          </a:prstGeom>
          <a:gradFill rotWithShape="1">
            <a:gsLst>
              <a:gs pos="0">
                <a:srgbClr val="009900"/>
              </a:gs>
              <a:gs pos="100000">
                <a:srgbClr val="0099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2027C0C4-F9EA-472F-8BF8-F9454E40E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312150" cy="548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9FBA7787-40FC-4CB1-B65A-766911C25C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5275" y="6604000"/>
            <a:ext cx="28956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B0B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DD66936-BF0F-49ED-A4B6-B1011E5067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59625" y="6600825"/>
            <a:ext cx="19462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B0B"/>
                </a:solidFill>
                <a:latin typeface="+mn-lt"/>
              </a:defRPr>
            </a:lvl1pPr>
          </a:lstStyle>
          <a:p>
            <a:fld id="{F83EA3A5-84B6-484B-8BB8-6B9B8F36FB25}" type="slidenum">
              <a:rPr lang="fa-IR" altLang="en-US"/>
              <a:pPr/>
              <a:t>‹#›</a:t>
            </a:fld>
            <a:endParaRPr lang="en-US" altLang="en-US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46567BBF-492F-4973-98E6-F537E3065026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0" y="8858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 altLang="en-US">
              <a:solidFill>
                <a:srgbClr val="FFEF75"/>
              </a:solidFill>
            </a:endParaRPr>
          </a:p>
        </p:txBody>
      </p:sp>
      <p:pic>
        <p:nvPicPr>
          <p:cNvPr id="30728" name="Picture 8">
            <a:extLst>
              <a:ext uri="{FF2B5EF4-FFF2-40B4-BE49-F238E27FC236}">
                <a16:creationId xmlns:a16="http://schemas.microsoft.com/office/drawing/2014/main" id="{135E907C-649D-4B38-8708-A7C63EC92D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6607175"/>
            <a:ext cx="569912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FFFF66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FFFF66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FFFF66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FFFF66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FF66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FF66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FF66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FF66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e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1.emf"/><Relationship Id="rId4" Type="http://schemas.openxmlformats.org/officeDocument/2006/relationships/image" Target="../media/image19.emf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jpeg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8F59872-7A0D-4B51-8D72-2E52801775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ADC and DAC Programming in AVR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3A7178F-220A-4368-AFBC-73DF8BAF12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ADMUX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63923AE-DFEC-451C-B915-1B3540C6B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12150" cy="4646613"/>
          </a:xfrm>
        </p:spPr>
        <p:txBody>
          <a:bodyPr/>
          <a:lstStyle/>
          <a:p>
            <a:r>
              <a:rPr lang="en-US" altLang="en-US"/>
              <a:t>MUX0-MUX1: input select</a:t>
            </a:r>
          </a:p>
          <a:p>
            <a:r>
              <a:rPr lang="en-US" altLang="en-US"/>
              <a:t>ADLAR: </a:t>
            </a:r>
          </a:p>
          <a:p>
            <a:pPr lvl="1"/>
            <a:r>
              <a:rPr lang="en-US" altLang="en-US"/>
              <a:t>0: right adjust the result</a:t>
            </a:r>
          </a:p>
          <a:p>
            <a:pPr lvl="1"/>
            <a:r>
              <a:rPr lang="en-US" altLang="en-US"/>
              <a:t>1: left adjust the result</a:t>
            </a:r>
          </a:p>
          <a:p>
            <a:r>
              <a:rPr lang="en-US" altLang="en-US"/>
              <a:t>REFS1-REFS0: Vref selection</a:t>
            </a:r>
          </a:p>
        </p:txBody>
      </p:sp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ACAAB5E1-29C1-40CD-B6F8-CD7CA69195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990600"/>
          <a:ext cx="73834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Visio" r:id="rId3" imgW="3794829" imgH="359552" progId="Visio.Drawing.11">
                  <p:embed/>
                </p:oleObj>
              </mc:Choice>
              <mc:Fallback>
                <p:oleObj name="Visio" r:id="rId3" imgW="3794829" imgH="359552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90600"/>
                        <a:ext cx="73834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>
            <a:extLst>
              <a:ext uri="{FF2B5EF4-FFF2-40B4-BE49-F238E27FC236}">
                <a16:creationId xmlns:a16="http://schemas.microsoft.com/office/drawing/2014/main" id="{D0EEC89F-E95A-4BC2-A6B3-EC3423F8F2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40400" y="1828800"/>
          <a:ext cx="3403600" cy="378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name="Visio" r:id="rId5" imgW="3403954" imgH="3787438" progId="Visio.Drawing.11">
                  <p:embed/>
                </p:oleObj>
              </mc:Choice>
              <mc:Fallback>
                <p:oleObj name="Visio" r:id="rId5" imgW="3403954" imgH="3787438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0400" y="1828800"/>
                        <a:ext cx="3403600" cy="378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>
            <a:extLst>
              <a:ext uri="{FF2B5EF4-FFF2-40B4-BE49-F238E27FC236}">
                <a16:creationId xmlns:a16="http://schemas.microsoft.com/office/drawing/2014/main" id="{154B6D15-955B-43F7-9208-6A19AE06F04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667000"/>
            <a:ext cx="8839200" cy="3429000"/>
            <a:chOff x="152400" y="2895600"/>
            <a:chExt cx="8839200" cy="3429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D3C9BB3-6AB7-4A2D-8A1A-7B7FC681D03F}"/>
                </a:ext>
              </a:extLst>
            </p:cNvPr>
            <p:cNvSpPr/>
            <p:nvPr/>
          </p:nvSpPr>
          <p:spPr bwMode="auto">
            <a:xfrm>
              <a:off x="152400" y="2895600"/>
              <a:ext cx="8839200" cy="3429000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889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1" anchor="ctr"/>
            <a:lstStyle/>
            <a:p>
              <a:pPr>
                <a:defRPr/>
              </a:pPr>
              <a:endParaRPr lang="fa-IR"/>
            </a:p>
          </p:txBody>
        </p:sp>
        <p:graphicFrame>
          <p:nvGraphicFramePr>
            <p:cNvPr id="35848" name="Object 14">
              <a:extLst>
                <a:ext uri="{FF2B5EF4-FFF2-40B4-BE49-F238E27FC236}">
                  <a16:creationId xmlns:a16="http://schemas.microsoft.com/office/drawing/2014/main" id="{8421B3BB-D510-4D83-9A7D-27C2179B8B0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1000" y="5410200"/>
            <a:ext cx="8458200" cy="769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55" name="Visio" r:id="rId7" imgW="6991469" imgH="694809" progId="Visio.Drawing.11">
                    <p:embed/>
                  </p:oleObj>
                </mc:Choice>
                <mc:Fallback>
                  <p:oleObj name="Visio" r:id="rId7" imgW="6991469" imgH="694809" progId="Visio.Drawing.11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5410200"/>
                          <a:ext cx="8458200" cy="769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 algn="ctr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49" name="Rectangle 5">
              <a:extLst>
                <a:ext uri="{FF2B5EF4-FFF2-40B4-BE49-F238E27FC236}">
                  <a16:creationId xmlns:a16="http://schemas.microsoft.com/office/drawing/2014/main" id="{85F3EF7F-8BFD-4A88-BCA7-2589FA761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3071813"/>
              <a:ext cx="1676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400">
                  <a:solidFill>
                    <a:srgbClr val="000000"/>
                  </a:solidFill>
                  <a:latin typeface="Tahoma" panose="020B0604030504040204" pitchFamily="34" charset="0"/>
                </a:rPr>
                <a:t>ADLAR = 0</a:t>
              </a:r>
            </a:p>
          </p:txBody>
        </p:sp>
        <p:sp>
          <p:nvSpPr>
            <p:cNvPr id="35850" name="Rectangle 6">
              <a:extLst>
                <a:ext uri="{FF2B5EF4-FFF2-40B4-BE49-F238E27FC236}">
                  <a16:creationId xmlns:a16="http://schemas.microsoft.com/office/drawing/2014/main" id="{740B2CA1-81D2-44EA-A940-5BA853E1D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4748213"/>
              <a:ext cx="1676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400">
                  <a:solidFill>
                    <a:srgbClr val="000000"/>
                  </a:solidFill>
                  <a:latin typeface="Tahoma" panose="020B0604030504040204" pitchFamily="34" charset="0"/>
                </a:rPr>
                <a:t>ADLAR =1</a:t>
              </a:r>
            </a:p>
          </p:txBody>
        </p:sp>
        <p:graphicFrame>
          <p:nvGraphicFramePr>
            <p:cNvPr id="35851" name="Object 17">
              <a:extLst>
                <a:ext uri="{FF2B5EF4-FFF2-40B4-BE49-F238E27FC236}">
                  <a16:creationId xmlns:a16="http://schemas.microsoft.com/office/drawing/2014/main" id="{4F1B5E68-BE21-4F9C-A87B-EB6DD9B5F82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5112" y="3733800"/>
            <a:ext cx="8574088" cy="769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56" name="Visio" r:id="rId9" imgW="7086488" imgH="694809" progId="Visio.Drawing.11">
                    <p:embed/>
                  </p:oleObj>
                </mc:Choice>
                <mc:Fallback>
                  <p:oleObj name="Visio" r:id="rId9" imgW="7086488" imgH="694809" progId="Visio.Drawing.11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112" y="3733800"/>
                          <a:ext cx="8574088" cy="769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 algn="ctr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5852" name="Object 12">
            <a:extLst>
              <a:ext uri="{FF2B5EF4-FFF2-40B4-BE49-F238E27FC236}">
                <a16:creationId xmlns:a16="http://schemas.microsoft.com/office/drawing/2014/main" id="{E817935C-CA38-4F5B-987C-F72F83D90A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77000" y="2514600"/>
          <a:ext cx="1998663" cy="209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7" name="Visio" r:id="rId11" imgW="1998102" imgH="2090636" progId="Visio.Drawing.11">
                  <p:embed/>
                </p:oleObj>
              </mc:Choice>
              <mc:Fallback>
                <p:oleObj name="Visio" r:id="rId11" imgW="1998102" imgH="2090636" progId="Visio.Drawing.11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514600"/>
                        <a:ext cx="1998663" cy="209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7E10701-A0CB-4832-A3E7-4A718E84526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ADCSA</a:t>
            </a: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89C9B67D-5897-433A-AB2F-3989CABDF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987425"/>
            <a:ext cx="6840538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105FB7A1-BF3A-4499-9087-87110E4DE6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ADC Prescaler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B6820B4-EC6B-4C97-ACD0-A688BD19815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312150" cy="1154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PreScaler Bits let us change the clock frequency of ADC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The frequency of ADC should not be more than 200 KHz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Conversion time is longer in the first conversion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5964E909-8206-43A3-87D2-D42941742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74676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7" name="Picture 5">
            <a:extLst>
              <a:ext uri="{FF2B5EF4-FFF2-40B4-BE49-F238E27FC236}">
                <a16:creationId xmlns:a16="http://schemas.microsoft.com/office/drawing/2014/main" id="{955DC09A-D92F-411F-8436-807179061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438400"/>
            <a:ext cx="7620000" cy="22225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D162808-F30F-4D9C-B4BF-167058952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Steps in programming ADC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27C3872-0614-4345-9473-BDF59AC124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1. 	Make the pin for the selected ADC channel an input pin. </a:t>
            </a: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2. 	Turn on the ADC module</a:t>
            </a: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3.	Select the conversion speed</a:t>
            </a: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4. 	Select voltage reference and ADC input channels.</a:t>
            </a: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5. 	Activate the start conversion bit by writing a one to the ADSC bit of ADCSRA.</a:t>
            </a: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6. 	Wait for the conversion to be completed by polling the ADIF bit in the ADCSRA register.</a:t>
            </a: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7. 	After the ADIF bit has gone HIGH, read the ADCL and ADCH registers to get the digital data output. </a:t>
            </a: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8.	If you want to read the selected channel again, go back to step 5.</a:t>
            </a: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9.	If you want to select another Vref source or input channel, go back to step 4.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827BD59-ACF4-4C0D-813F-55F9B0402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program with ADC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C35A03D-5068-4C0F-96DA-12880029E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1215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This program gets data from channel 0 (ADC0) of ;ADC and displays the result on Port B and Port D.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7966FAB2-7D7A-4F6C-9F70-3AA785E52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752600"/>
            <a:ext cx="82296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200">
                <a:solidFill>
                  <a:srgbClr val="0000FF"/>
                </a:solidFill>
                <a:latin typeface="Consolas" panose="020B0609020204030204" pitchFamily="49" charset="0"/>
              </a:rPr>
              <a:t>#include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&lt;avr/io.h&gt; </a:t>
            </a:r>
          </a:p>
          <a:p>
            <a:pPr algn="l"/>
            <a:r>
              <a:rPr lang="en-US" altLang="en-US" sz="1200">
                <a:solidFill>
                  <a:srgbClr val="0000FF"/>
                </a:solidFill>
                <a:latin typeface="Consolas" panose="020B0609020204030204" pitchFamily="49" charset="0"/>
              </a:rPr>
              <a:t>#define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F_CPU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16000000UL</a:t>
            </a:r>
          </a:p>
          <a:p>
            <a:pPr algn="l"/>
            <a:r>
              <a:rPr lang="en-US" altLang="en-US" sz="1200">
                <a:solidFill>
                  <a:srgbClr val="0000FF"/>
                </a:solidFill>
                <a:latin typeface="Consolas" panose="020B0609020204030204" pitchFamily="49" charset="0"/>
              </a:rPr>
              <a:t>#include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&lt;util/delay.h&gt;</a:t>
            </a:r>
          </a:p>
          <a:p>
            <a:pPr algn="l"/>
            <a:endParaRPr lang="en-US" altLang="en-US" sz="1200">
              <a:solidFill>
                <a:srgbClr val="800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altLang="en-US" sz="120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>
                <a:solidFill>
                  <a:srgbClr val="88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>
                <a:latin typeface="Consolas" panose="020B0609020204030204" pitchFamily="49" charset="0"/>
              </a:rPr>
              <a:t>(</a:t>
            </a:r>
            <a:r>
              <a:rPr lang="en-US" altLang="en-US" sz="12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200">
                <a:latin typeface="Consolas" panose="020B0609020204030204" pitchFamily="49" charset="0"/>
              </a:rPr>
              <a:t>)</a:t>
            </a:r>
          </a:p>
          <a:p>
            <a:pPr algn="l"/>
            <a:r>
              <a:rPr lang="en-US" altLang="en-US" sz="1200">
                <a:latin typeface="Consolas" panose="020B0609020204030204" pitchFamily="49" charset="0"/>
              </a:rPr>
              <a:t>{</a:t>
            </a:r>
          </a:p>
          <a:p>
            <a:pPr algn="l"/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 DDRB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>
                <a:latin typeface="Consolas" panose="020B0609020204030204" pitchFamily="49" charset="0"/>
              </a:rPr>
              <a:t>= 0xFF;</a:t>
            </a:r>
            <a:r>
              <a:rPr lang="en-US" altLang="en-US" sz="1200">
                <a:solidFill>
                  <a:srgbClr val="008000"/>
                </a:solidFill>
                <a:latin typeface="Consolas" panose="020B0609020204030204" pitchFamily="49" charset="0"/>
              </a:rPr>
              <a:t>//make Port B an output</a:t>
            </a:r>
          </a:p>
          <a:p>
            <a:pPr algn="l"/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 DDRD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>
                <a:latin typeface="Consolas" panose="020B0609020204030204" pitchFamily="49" charset="0"/>
              </a:rPr>
              <a:t>= 0xFF;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>
                <a:solidFill>
                  <a:srgbClr val="008000"/>
                </a:solidFill>
                <a:latin typeface="Consolas" panose="020B0609020204030204" pitchFamily="49" charset="0"/>
              </a:rPr>
              <a:t>//make Port D an output</a:t>
            </a:r>
          </a:p>
          <a:p>
            <a:pPr algn="l"/>
            <a:endParaRPr lang="en-US" altLang="en-US" sz="120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 ADCSRA</a:t>
            </a:r>
            <a:r>
              <a:rPr lang="en-US" altLang="en-US" sz="1200">
                <a:latin typeface="Consolas" panose="020B0609020204030204" pitchFamily="49" charset="0"/>
              </a:rPr>
              <a:t>= 0x87;</a:t>
            </a:r>
            <a:r>
              <a:rPr lang="en-US" altLang="en-US" sz="1200">
                <a:solidFill>
                  <a:srgbClr val="008000"/>
                </a:solidFill>
                <a:latin typeface="Consolas" panose="020B0609020204030204" pitchFamily="49" charset="0"/>
              </a:rPr>
              <a:t>//make ADC enable and select ck/128</a:t>
            </a:r>
          </a:p>
          <a:p>
            <a:pPr algn="l"/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 ADMUX</a:t>
            </a:r>
            <a:r>
              <a:rPr lang="en-US" altLang="en-US" sz="1200">
                <a:latin typeface="Consolas" panose="020B0609020204030204" pitchFamily="49" charset="0"/>
              </a:rPr>
              <a:t>= 0xC8;</a:t>
            </a:r>
            <a:r>
              <a:rPr lang="en-US" altLang="en-US" sz="1200">
                <a:solidFill>
                  <a:srgbClr val="008000"/>
                </a:solidFill>
                <a:latin typeface="Consolas" panose="020B0609020204030204" pitchFamily="49" charset="0"/>
              </a:rPr>
              <a:t>//1.1V Vref, temp. sensor, right-justified</a:t>
            </a:r>
          </a:p>
          <a:p>
            <a:pPr algn="l"/>
            <a:endParaRPr lang="en-US" altLang="en-US" sz="120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altLang="en-US" sz="1200">
                <a:solidFill>
                  <a:srgbClr val="0000FF"/>
                </a:solidFill>
                <a:latin typeface="Consolas" panose="020B0609020204030204" pitchFamily="49" charset="0"/>
              </a:rPr>
              <a:t> while</a:t>
            </a:r>
            <a:r>
              <a:rPr lang="en-US" altLang="en-US" sz="1200">
                <a:latin typeface="Consolas" panose="020B0609020204030204" pitchFamily="49" charset="0"/>
              </a:rPr>
              <a:t>(1)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</a:p>
          <a:p>
            <a:pPr algn="l"/>
            <a:r>
              <a:rPr lang="en-US" altLang="en-US" sz="1200">
                <a:latin typeface="Consolas" panose="020B0609020204030204" pitchFamily="49" charset="0"/>
              </a:rPr>
              <a:t>{</a:t>
            </a:r>
          </a:p>
          <a:p>
            <a:pPr algn="l"/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  ADCSRA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>
                <a:latin typeface="Consolas" panose="020B0609020204030204" pitchFamily="49" charset="0"/>
              </a:rPr>
              <a:t>|= (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1&lt;&lt;</a:t>
            </a:r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ADSC</a:t>
            </a:r>
            <a:r>
              <a:rPr lang="en-US" altLang="en-US" sz="1200">
                <a:latin typeface="Consolas" panose="020B0609020204030204" pitchFamily="49" charset="0"/>
              </a:rPr>
              <a:t>);</a:t>
            </a:r>
            <a:r>
              <a:rPr lang="en-US" altLang="en-US" sz="1200">
                <a:solidFill>
                  <a:srgbClr val="008000"/>
                </a:solidFill>
                <a:latin typeface="Consolas" panose="020B0609020204030204" pitchFamily="49" charset="0"/>
              </a:rPr>
              <a:t>//start conversion</a:t>
            </a:r>
          </a:p>
          <a:p>
            <a:pPr algn="l"/>
            <a:endParaRPr lang="en-US" altLang="en-US" sz="120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altLang="en-US" sz="1200">
                <a:solidFill>
                  <a:srgbClr val="0000FF"/>
                </a:solidFill>
                <a:latin typeface="Consolas" panose="020B0609020204030204" pitchFamily="49" charset="0"/>
              </a:rPr>
              <a:t>  while</a:t>
            </a:r>
            <a:r>
              <a:rPr lang="en-US" altLang="en-US" sz="1200">
                <a:latin typeface="Consolas" panose="020B0609020204030204" pitchFamily="49" charset="0"/>
              </a:rPr>
              <a:t>((</a:t>
            </a:r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ADCSRA</a:t>
            </a:r>
            <a:r>
              <a:rPr lang="en-US" altLang="en-US" sz="1200">
                <a:latin typeface="Consolas" panose="020B0609020204030204" pitchFamily="49" charset="0"/>
              </a:rPr>
              <a:t>&amp;(1&lt;&lt;</a:t>
            </a:r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ADIF</a:t>
            </a:r>
            <a:r>
              <a:rPr lang="en-US" altLang="en-US" sz="1200">
                <a:latin typeface="Consolas" panose="020B0609020204030204" pitchFamily="49" charset="0"/>
              </a:rPr>
              <a:t>))==0);</a:t>
            </a:r>
            <a:r>
              <a:rPr lang="en-US" altLang="en-US" sz="1200">
                <a:solidFill>
                  <a:srgbClr val="008000"/>
                </a:solidFill>
                <a:latin typeface="Consolas" panose="020B0609020204030204" pitchFamily="49" charset="0"/>
              </a:rPr>
              <a:t>//wait for conversion to finish</a:t>
            </a:r>
          </a:p>
          <a:p>
            <a:pPr algn="l"/>
            <a:endParaRPr lang="en-US" altLang="en-US" sz="120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  ADCSRA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>
                <a:latin typeface="Consolas" panose="020B0609020204030204" pitchFamily="49" charset="0"/>
              </a:rPr>
              <a:t>|= (1&lt;&lt;</a:t>
            </a:r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ADIF</a:t>
            </a:r>
            <a:r>
              <a:rPr lang="en-US" altLang="en-US" sz="1200">
                <a:latin typeface="Consolas" panose="020B0609020204030204" pitchFamily="49" charset="0"/>
              </a:rPr>
              <a:t>);</a:t>
            </a:r>
          </a:p>
          <a:p>
            <a:pPr algn="l"/>
            <a:endParaRPr lang="en-US" altLang="en-US" sz="1200">
              <a:solidFill>
                <a:srgbClr val="A000A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  PORTD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ADCL;</a:t>
            </a:r>
            <a:r>
              <a:rPr lang="en-US" altLang="en-US" sz="1200">
                <a:solidFill>
                  <a:srgbClr val="008000"/>
                </a:solidFill>
                <a:latin typeface="Consolas" panose="020B0609020204030204" pitchFamily="49" charset="0"/>
              </a:rPr>
              <a:t>//give the low byte to PORTD</a:t>
            </a:r>
          </a:p>
          <a:p>
            <a:pPr algn="l"/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  PORTB</a:t>
            </a:r>
            <a:r>
              <a:rPr lang="en-US" altLang="en-US" sz="1200">
                <a:solidFill>
                  <a:srgbClr val="8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200">
                <a:solidFill>
                  <a:srgbClr val="A000A0"/>
                </a:solidFill>
                <a:latin typeface="Consolas" panose="020B0609020204030204" pitchFamily="49" charset="0"/>
              </a:rPr>
              <a:t>ADCH;</a:t>
            </a:r>
            <a:r>
              <a:rPr lang="en-US" altLang="en-US" sz="1200">
                <a:solidFill>
                  <a:srgbClr val="008000"/>
                </a:solidFill>
                <a:latin typeface="Consolas" panose="020B0609020204030204" pitchFamily="49" charset="0"/>
              </a:rPr>
              <a:t>//give the high byte to PORTB</a:t>
            </a:r>
          </a:p>
          <a:p>
            <a:pPr algn="l"/>
            <a:endParaRPr lang="en-US" altLang="en-US" sz="120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altLang="en-US" sz="1200">
                <a:solidFill>
                  <a:srgbClr val="880000"/>
                </a:solidFill>
                <a:latin typeface="Consolas" panose="020B0609020204030204" pitchFamily="49" charset="0"/>
              </a:rPr>
              <a:t>  _delay_ms</a:t>
            </a:r>
            <a:r>
              <a:rPr lang="en-US" altLang="en-US" sz="1200">
                <a:latin typeface="Consolas" panose="020B0609020204030204" pitchFamily="49" charset="0"/>
              </a:rPr>
              <a:t>(100);</a:t>
            </a:r>
          </a:p>
          <a:p>
            <a:pPr algn="l"/>
            <a:r>
              <a:rPr lang="en-US" altLang="en-US" sz="1200">
                <a:latin typeface="Consolas" panose="020B0609020204030204" pitchFamily="49" charset="0"/>
              </a:rPr>
              <a:t> }</a:t>
            </a:r>
          </a:p>
          <a:p>
            <a:pPr algn="l"/>
            <a:r>
              <a:rPr lang="en-US" altLang="en-US" sz="1200">
                <a:latin typeface="Consolas" panose="020B0609020204030204" pitchFamily="49" charset="0"/>
              </a:rPr>
              <a:t>}</a:t>
            </a:r>
            <a:endParaRPr lang="en-US" altLang="en-US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C6B80E7-74E0-40E9-A267-089947A8E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Sensors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5D36D99-E2C9-4EDB-9796-A1C6938BE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Sensor: Converts a physical signal (e.g. light, temperature, humidity, etc.) to an electrical signal (e.g. resistance, voltage, current, capacitance, etc)</a:t>
            </a:r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431C25B7-D044-4C59-9CD8-2371B66A2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267200"/>
            <a:ext cx="8915400" cy="80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CA8C5D5-948F-4DE9-B4C3-A1CE68F5D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LM35 &amp; LM34 (Temperature Sensors)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19CB674-A26D-4A85-BA3D-CB62387F1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924800" cy="5484813"/>
          </a:xfrm>
        </p:spPr>
        <p:txBody>
          <a:bodyPr/>
          <a:lstStyle/>
          <a:p>
            <a:r>
              <a:rPr lang="en-US" altLang="en-US"/>
              <a:t>LM35 and LM34: </a:t>
            </a:r>
          </a:p>
          <a:p>
            <a:pPr lvl="1"/>
            <a:r>
              <a:rPr lang="en-US" altLang="en-US"/>
              <a:t>convert temp. to voltage</a:t>
            </a:r>
          </a:p>
          <a:p>
            <a:pPr lvl="1"/>
            <a:r>
              <a:rPr lang="en-US" altLang="en-US"/>
              <a:t>10mV for each degree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0DCD65A7-AFA6-4B32-9D3F-7CFBAF4C4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609975"/>
            <a:ext cx="64008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9" name="Picture 7">
            <a:extLst>
              <a:ext uri="{FF2B5EF4-FFF2-40B4-BE49-F238E27FC236}">
                <a16:creationId xmlns:a16="http://schemas.microsoft.com/office/drawing/2014/main" id="{D9EB7132-E941-4263-90F2-23338C90B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066800"/>
            <a:ext cx="2563813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DB972B7-F1A9-49DC-9BD1-C37208D705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LM35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F3C9F59-DED4-46A7-AE63-A145FFFFE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//this program reads the sensor and displays it on Port 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#include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&lt;avr/io.h&gt; 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//standard AVR header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solidFill>
                  <a:srgbClr val="88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void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DDRB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= 0xFF;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//make Port B an output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DDRC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= 0;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//make Port C an input for ADC input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ADCSRA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= 0x87;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//make ADC enable and select ck/128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ADMUX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= 0xC0;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//1.1V Vref, ADC0, right-justified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>
              <a:solidFill>
                <a:srgbClr val="008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while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(1){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ADCSRA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|= (1&lt;&lt;</a:t>
            </a: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ADSC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//start conversion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while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((</a:t>
            </a: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ADCSRA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&amp;(1&lt;&lt;</a:t>
            </a: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ADIF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))==0);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//wait for end of conversion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ADCSRA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|= (1&lt;&lt;</a:t>
            </a: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ADIF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//clear the ADIF flag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PORTB</a:t>
            </a:r>
            <a:r>
              <a:rPr lang="en-US" altLang="en-US" sz="1800">
                <a:solidFill>
                  <a:srgbClr val="8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= (</a:t>
            </a: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ADCL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|(</a:t>
            </a:r>
            <a:r>
              <a:rPr lang="en-US" altLang="en-US" sz="1800">
                <a:solidFill>
                  <a:srgbClr val="A00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ADCH</a:t>
            </a: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&lt;&lt;8))*10/93;</a:t>
            </a:r>
            <a:r>
              <a:rPr lang="en-US" altLang="en-US" sz="1800">
                <a:solidFill>
                  <a:srgbClr val="008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//PORTB = adc value/9.3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>
              <a:solidFill>
                <a:srgbClr val="80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1989" name="Object 5">
            <a:extLst>
              <a:ext uri="{FF2B5EF4-FFF2-40B4-BE49-F238E27FC236}">
                <a16:creationId xmlns:a16="http://schemas.microsoft.com/office/drawing/2014/main" id="{826790EE-CB4B-478D-B0AF-F2EBB71072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23038" y="1281113"/>
          <a:ext cx="2392362" cy="214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Visio" r:id="rId3" imgW="2164116" imgH="1942982" progId="Visio.Drawing.11">
                  <p:embed/>
                </p:oleObj>
              </mc:Choice>
              <mc:Fallback>
                <p:oleObj name="Visio" r:id="rId3" imgW="2164116" imgH="1942982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038" y="1281113"/>
                        <a:ext cx="2392362" cy="214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E4F90AC-32B0-40EA-9AF6-3F27FB707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Thermistor (a temperature sensor)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52AAAA6E-6A1A-48F3-B513-E2CB8F105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Converts temperature to resistance</a:t>
            </a:r>
          </a:p>
          <a:p>
            <a:r>
              <a:rPr lang="en-US" altLang="en-US"/>
              <a:t>It is not linear</a:t>
            </a:r>
          </a:p>
        </p:txBody>
      </p:sp>
      <p:pic>
        <p:nvPicPr>
          <p:cNvPr id="40964" name="Picture 4">
            <a:extLst>
              <a:ext uri="{FF2B5EF4-FFF2-40B4-BE49-F238E27FC236}">
                <a16:creationId xmlns:a16="http://schemas.microsoft.com/office/drawing/2014/main" id="{288344C3-9343-47E4-AF43-1BB17F99A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90800"/>
            <a:ext cx="5181600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FFA9A2F7-48C4-475D-99C5-FDB9C74D038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Signal conditioning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08710B5-A1F2-4741-9E9C-B040D974C8A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/>
              <a:t>The output of some sensors (e.g. PT100) is in form of resistance</a:t>
            </a:r>
          </a:p>
          <a:p>
            <a:r>
              <a:rPr lang="en-US" altLang="en-US"/>
              <a:t>Some humidity sensor provide the result in form of Capacitance</a:t>
            </a:r>
          </a:p>
          <a:p>
            <a:r>
              <a:rPr lang="en-US" altLang="en-US"/>
              <a:t>We need to convert these signals to voltage, however, in order to send input to an ADC. This conversion is called signal conditioning.</a:t>
            </a:r>
          </a:p>
          <a:p>
            <a:endParaRPr lang="en-US" altLang="en-US"/>
          </a:p>
        </p:txBody>
      </p:sp>
      <p:pic>
        <p:nvPicPr>
          <p:cNvPr id="14342" name="Picture 6">
            <a:extLst>
              <a:ext uri="{FF2B5EF4-FFF2-40B4-BE49-F238E27FC236}">
                <a16:creationId xmlns:a16="http://schemas.microsoft.com/office/drawing/2014/main" id="{B5DA3464-6261-4E2D-8ECD-530489D00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486400"/>
            <a:ext cx="8915400" cy="80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B4995AF-8C25-4BE4-898F-C73BAC913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Analog vs. Digital Signals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CEE0AB3-B4F5-4BBF-A2D1-A73204E95E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DC0A58ED-417A-4848-B5F5-09D91075A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800600"/>
            <a:ext cx="4419600" cy="161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1" name="Picture 5">
            <a:extLst>
              <a:ext uri="{FF2B5EF4-FFF2-40B4-BE49-F238E27FC236}">
                <a16:creationId xmlns:a16="http://schemas.microsoft.com/office/drawing/2014/main" id="{C328BCB7-D77C-4C73-B908-0FCE2D487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3276600" cy="152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F5B0AC57-1BFD-4419-A1FD-8B7A5118E6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DAC</a:t>
            </a:r>
          </a:p>
        </p:txBody>
      </p:sp>
      <p:sp>
        <p:nvSpPr>
          <p:cNvPr id="1028" name="Line 8">
            <a:extLst>
              <a:ext uri="{FF2B5EF4-FFF2-40B4-BE49-F238E27FC236}">
                <a16:creationId xmlns:a16="http://schemas.microsoft.com/office/drawing/2014/main" id="{CFA200BB-3F42-4804-96D8-B4AD3EB7A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14478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9">
            <a:extLst>
              <a:ext uri="{FF2B5EF4-FFF2-40B4-BE49-F238E27FC236}">
                <a16:creationId xmlns:a16="http://schemas.microsoft.com/office/drawing/2014/main" id="{D29A4DBB-318B-4C35-920E-DB4A898BB9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124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11">
            <a:extLst>
              <a:ext uri="{FF2B5EF4-FFF2-40B4-BE49-F238E27FC236}">
                <a16:creationId xmlns:a16="http://schemas.microsoft.com/office/drawing/2014/main" id="{6A7AAB02-7FED-4A18-9580-60E8AC5A03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124200"/>
            <a:ext cx="457200" cy="0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12">
            <a:extLst>
              <a:ext uri="{FF2B5EF4-FFF2-40B4-BE49-F238E27FC236}">
                <a16:creationId xmlns:a16="http://schemas.microsoft.com/office/drawing/2014/main" id="{7AA4B847-C279-463F-BD23-F663A6B36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457200" cy="0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14">
            <a:extLst>
              <a:ext uri="{FF2B5EF4-FFF2-40B4-BE49-F238E27FC236}">
                <a16:creationId xmlns:a16="http://schemas.microsoft.com/office/drawing/2014/main" id="{52E35857-C787-45E4-9A35-EEB1AA7C21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514600"/>
            <a:ext cx="457200" cy="0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16">
            <a:extLst>
              <a:ext uri="{FF2B5EF4-FFF2-40B4-BE49-F238E27FC236}">
                <a16:creationId xmlns:a16="http://schemas.microsoft.com/office/drawing/2014/main" id="{60C94AB0-C977-4B74-A5AB-E9A7D7C3D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209800"/>
            <a:ext cx="457200" cy="0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7">
            <a:extLst>
              <a:ext uri="{FF2B5EF4-FFF2-40B4-BE49-F238E27FC236}">
                <a16:creationId xmlns:a16="http://schemas.microsoft.com/office/drawing/2014/main" id="{CB1D8620-6C36-4A38-B1EE-86612EE17F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2819400"/>
            <a:ext cx="0" cy="304800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Line 18">
            <a:extLst>
              <a:ext uri="{FF2B5EF4-FFF2-40B4-BE49-F238E27FC236}">
                <a16:creationId xmlns:a16="http://schemas.microsoft.com/office/drawing/2014/main" id="{745B0A57-6C18-4BB3-BB4F-CF7F29AD8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514600"/>
            <a:ext cx="0" cy="304800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19">
            <a:extLst>
              <a:ext uri="{FF2B5EF4-FFF2-40B4-BE49-F238E27FC236}">
                <a16:creationId xmlns:a16="http://schemas.microsoft.com/office/drawing/2014/main" id="{97C003C4-3DD0-4794-918C-27EEE53A05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800" y="2209800"/>
            <a:ext cx="0" cy="304800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20">
            <a:extLst>
              <a:ext uri="{FF2B5EF4-FFF2-40B4-BE49-F238E27FC236}">
                <a16:creationId xmlns:a16="http://schemas.microsoft.com/office/drawing/2014/main" id="{EE77ECEC-C22E-4654-9B8D-0FA6A93D1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819400"/>
            <a:ext cx="0" cy="30480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22">
            <a:extLst>
              <a:ext uri="{FF2B5EF4-FFF2-40B4-BE49-F238E27FC236}">
                <a16:creationId xmlns:a16="http://schemas.microsoft.com/office/drawing/2014/main" id="{EB882122-5616-4DBE-99A6-0991C8A79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514600"/>
            <a:ext cx="0" cy="60960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23">
            <a:extLst>
              <a:ext uri="{FF2B5EF4-FFF2-40B4-BE49-F238E27FC236}">
                <a16:creationId xmlns:a16="http://schemas.microsoft.com/office/drawing/2014/main" id="{21598B11-8981-4920-B251-E6A347C72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514600"/>
            <a:ext cx="914400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Line 24">
            <a:extLst>
              <a:ext uri="{FF2B5EF4-FFF2-40B4-BE49-F238E27FC236}">
                <a16:creationId xmlns:a16="http://schemas.microsoft.com/office/drawing/2014/main" id="{485AA606-3A5E-4786-8B2A-1B65D9D2E9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209800"/>
            <a:ext cx="1371600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Line 25">
            <a:extLst>
              <a:ext uri="{FF2B5EF4-FFF2-40B4-BE49-F238E27FC236}">
                <a16:creationId xmlns:a16="http://schemas.microsoft.com/office/drawing/2014/main" id="{0B035447-D941-4C5F-B299-F376050559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819400"/>
            <a:ext cx="457200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Text Box 26">
            <a:extLst>
              <a:ext uri="{FF2B5EF4-FFF2-40B4-BE49-F238E27FC236}">
                <a16:creationId xmlns:a16="http://schemas.microsoft.com/office/drawing/2014/main" id="{D16929B2-CAAF-4F0D-AC57-CD32F4541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1384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00</a:t>
            </a:r>
          </a:p>
        </p:txBody>
      </p:sp>
      <p:sp>
        <p:nvSpPr>
          <p:cNvPr id="1043" name="Text Box 27">
            <a:extLst>
              <a:ext uri="{FF2B5EF4-FFF2-40B4-BE49-F238E27FC236}">
                <a16:creationId xmlns:a16="http://schemas.microsoft.com/office/drawing/2014/main" id="{541CE963-DC0D-4E32-8600-0CDFA800F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01</a:t>
            </a:r>
          </a:p>
        </p:txBody>
      </p:sp>
      <p:sp>
        <p:nvSpPr>
          <p:cNvPr id="1044" name="Text Box 28">
            <a:extLst>
              <a:ext uri="{FF2B5EF4-FFF2-40B4-BE49-F238E27FC236}">
                <a16:creationId xmlns:a16="http://schemas.microsoft.com/office/drawing/2014/main" id="{F2D34836-B45C-47EF-BF92-A64954CBC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1384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10</a:t>
            </a:r>
          </a:p>
        </p:txBody>
      </p:sp>
      <p:sp>
        <p:nvSpPr>
          <p:cNvPr id="1045" name="Text Box 29">
            <a:extLst>
              <a:ext uri="{FF2B5EF4-FFF2-40B4-BE49-F238E27FC236}">
                <a16:creationId xmlns:a16="http://schemas.microsoft.com/office/drawing/2014/main" id="{ED9F2237-3439-4D00-A4A8-EE97E330A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124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11</a:t>
            </a:r>
          </a:p>
        </p:txBody>
      </p:sp>
      <p:sp>
        <p:nvSpPr>
          <p:cNvPr id="1046" name="Text Box 34">
            <a:extLst>
              <a:ext uri="{FF2B5EF4-FFF2-40B4-BE49-F238E27FC236}">
                <a16:creationId xmlns:a16="http://schemas.microsoft.com/office/drawing/2014/main" id="{F997ED0D-59F1-4BE0-A55A-F4E653FF2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6670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1047" name="Text Box 35">
            <a:extLst>
              <a:ext uri="{FF2B5EF4-FFF2-40B4-BE49-F238E27FC236}">
                <a16:creationId xmlns:a16="http://schemas.microsoft.com/office/drawing/2014/main" id="{0C41B1C0-BBF5-431B-ACCF-C8849A849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2860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1048" name="Text Box 36">
            <a:extLst>
              <a:ext uri="{FF2B5EF4-FFF2-40B4-BE49-F238E27FC236}">
                <a16:creationId xmlns:a16="http://schemas.microsoft.com/office/drawing/2014/main" id="{DFC02B8D-B8A6-45F5-B22B-FCA426FF4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812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3</a:t>
            </a:r>
          </a:p>
        </p:txBody>
      </p:sp>
      <p:sp>
        <p:nvSpPr>
          <p:cNvPr id="1049" name="Text Box 37">
            <a:extLst>
              <a:ext uri="{FF2B5EF4-FFF2-40B4-BE49-F238E27FC236}">
                <a16:creationId xmlns:a16="http://schemas.microsoft.com/office/drawing/2014/main" id="{1E39C697-DDD3-45C0-8208-437516336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6764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  <p:sp>
        <p:nvSpPr>
          <p:cNvPr id="1050" name="Line 38">
            <a:extLst>
              <a:ext uri="{FF2B5EF4-FFF2-40B4-BE49-F238E27FC236}">
                <a16:creationId xmlns:a16="http://schemas.microsoft.com/office/drawing/2014/main" id="{8A176CB7-3928-452D-828C-7AA6FDEC22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1905000"/>
            <a:ext cx="1828800" cy="1219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1" name="Line 40">
            <a:extLst>
              <a:ext uri="{FF2B5EF4-FFF2-40B4-BE49-F238E27FC236}">
                <a16:creationId xmlns:a16="http://schemas.microsoft.com/office/drawing/2014/main" id="{717202DE-33D9-4F55-992D-72C62D3A27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1905000"/>
            <a:ext cx="1828800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2" name="Line 41">
            <a:extLst>
              <a:ext uri="{FF2B5EF4-FFF2-40B4-BE49-F238E27FC236}">
                <a16:creationId xmlns:a16="http://schemas.microsoft.com/office/drawing/2014/main" id="{E01B289B-BD85-4907-B6C9-62A08A2666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1000" y="1905000"/>
            <a:ext cx="0" cy="121920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Text Box 42">
            <a:extLst>
              <a:ext uri="{FF2B5EF4-FFF2-40B4-BE49-F238E27FC236}">
                <a16:creationId xmlns:a16="http://schemas.microsoft.com/office/drawing/2014/main" id="{A2D446F7-D7BB-4969-B0AB-060DB36BB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971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input</a:t>
            </a:r>
          </a:p>
        </p:txBody>
      </p:sp>
      <p:sp>
        <p:nvSpPr>
          <p:cNvPr id="1054" name="Text Box 43">
            <a:extLst>
              <a:ext uri="{FF2B5EF4-FFF2-40B4-BE49-F238E27FC236}">
                <a16:creationId xmlns:a16="http://schemas.microsoft.com/office/drawing/2014/main" id="{FA5A5350-A1D0-4BD8-8A4B-46A2205C2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1572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Vout</a:t>
            </a:r>
          </a:p>
        </p:txBody>
      </p:sp>
      <p:sp>
        <p:nvSpPr>
          <p:cNvPr id="1055" name="Rectangle 44">
            <a:extLst>
              <a:ext uri="{FF2B5EF4-FFF2-40B4-BE49-F238E27FC236}">
                <a16:creationId xmlns:a16="http://schemas.microsoft.com/office/drawing/2014/main" id="{6FE0D6F7-4739-46BA-9387-3AE1E4997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343400"/>
            <a:ext cx="1295400" cy="1752600"/>
          </a:xfrm>
          <a:prstGeom prst="rect">
            <a:avLst/>
          </a:prstGeom>
          <a:solidFill>
            <a:srgbClr val="85CE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DAC</a:t>
            </a:r>
          </a:p>
        </p:txBody>
      </p:sp>
      <p:sp>
        <p:nvSpPr>
          <p:cNvPr id="1056" name="Line 47">
            <a:extLst>
              <a:ext uri="{FF2B5EF4-FFF2-40B4-BE49-F238E27FC236}">
                <a16:creationId xmlns:a16="http://schemas.microsoft.com/office/drawing/2014/main" id="{AF792CED-1B9F-483E-A6E8-329FE79AF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Line 48">
            <a:extLst>
              <a:ext uri="{FF2B5EF4-FFF2-40B4-BE49-F238E27FC236}">
                <a16:creationId xmlns:a16="http://schemas.microsoft.com/office/drawing/2014/main" id="{F3CD4DCD-0CF4-40B4-AD58-F7E50D2B26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054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Line 49">
            <a:extLst>
              <a:ext uri="{FF2B5EF4-FFF2-40B4-BE49-F238E27FC236}">
                <a16:creationId xmlns:a16="http://schemas.microsoft.com/office/drawing/2014/main" id="{DBB90392-0377-4AEE-8050-B457A7D973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Line 51">
            <a:extLst>
              <a:ext uri="{FF2B5EF4-FFF2-40B4-BE49-F238E27FC236}">
                <a16:creationId xmlns:a16="http://schemas.microsoft.com/office/drawing/2014/main" id="{6735F8D6-CDD0-480B-B4A3-1E0C4C27B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609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Text Box 52">
            <a:extLst>
              <a:ext uri="{FF2B5EF4-FFF2-40B4-BE49-F238E27FC236}">
                <a16:creationId xmlns:a16="http://schemas.microsoft.com/office/drawing/2014/main" id="{0C80448A-6D4D-471B-B759-DD00BF896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91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Vref</a:t>
            </a:r>
          </a:p>
        </p:txBody>
      </p:sp>
      <p:sp>
        <p:nvSpPr>
          <p:cNvPr id="1061" name="Text Box 53">
            <a:extLst>
              <a:ext uri="{FF2B5EF4-FFF2-40B4-BE49-F238E27FC236}">
                <a16:creationId xmlns:a16="http://schemas.microsoft.com/office/drawing/2014/main" id="{69003C49-D69B-41DC-8DDB-B7BD215AE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029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V</a:t>
            </a:r>
            <a:r>
              <a:rPr lang="en-US" altLang="en-US" b="1" baseline="-25000"/>
              <a:t>OUT</a:t>
            </a:r>
          </a:p>
        </p:txBody>
      </p:sp>
      <p:sp>
        <p:nvSpPr>
          <p:cNvPr id="1062" name="Text Box 54">
            <a:extLst>
              <a:ext uri="{FF2B5EF4-FFF2-40B4-BE49-F238E27FC236}">
                <a16:creationId xmlns:a16="http://schemas.microsoft.com/office/drawing/2014/main" id="{C2CF85B3-43C8-46B7-9E65-A12203EB5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828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600" b="1"/>
              <a:t>Binary number (input)</a:t>
            </a:r>
          </a:p>
        </p:txBody>
      </p:sp>
      <p:sp>
        <p:nvSpPr>
          <p:cNvPr id="1063" name="Text Box 55">
            <a:extLst>
              <a:ext uri="{FF2B5EF4-FFF2-40B4-BE49-F238E27FC236}">
                <a16:creationId xmlns:a16="http://schemas.microsoft.com/office/drawing/2014/main" id="{A59D4B34-D411-4231-A78E-433B7B432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8006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n</a:t>
            </a:r>
          </a:p>
        </p:txBody>
      </p:sp>
      <p:sp>
        <p:nvSpPr>
          <p:cNvPr id="1064" name="Text Box 56">
            <a:extLst>
              <a:ext uri="{FF2B5EF4-FFF2-40B4-BE49-F238E27FC236}">
                <a16:creationId xmlns:a16="http://schemas.microsoft.com/office/drawing/2014/main" id="{6421B469-68A7-4F95-9A3C-835422A8E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971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1066" name="Text Box 42">
            <a:extLst>
              <a:ext uri="{FF2B5EF4-FFF2-40B4-BE49-F238E27FC236}">
                <a16:creationId xmlns:a16="http://schemas.microsoft.com/office/drawing/2014/main" id="{FB8234E0-6216-434F-BBFA-855AE405F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86088"/>
            <a:ext cx="144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Step size</a:t>
            </a:r>
            <a:r>
              <a:rPr lang="en-US" altLang="en-US" i="1"/>
              <a:t> =</a:t>
            </a:r>
          </a:p>
        </p:txBody>
      </p:sp>
      <p:sp>
        <p:nvSpPr>
          <p:cNvPr id="1067" name="Line 43">
            <a:extLst>
              <a:ext uri="{FF2B5EF4-FFF2-40B4-BE49-F238E27FC236}">
                <a16:creationId xmlns:a16="http://schemas.microsoft.com/office/drawing/2014/main" id="{78AEE1DE-CF88-46C1-A1DB-75B169C1C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2004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8" name="Text Box 44">
            <a:extLst>
              <a:ext uri="{FF2B5EF4-FFF2-40B4-BE49-F238E27FC236}">
                <a16:creationId xmlns:a16="http://schemas.microsoft.com/office/drawing/2014/main" id="{40C98FF2-3E68-41D8-B048-8569A8C6B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743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</a:t>
            </a:r>
            <a:r>
              <a:rPr lang="en-US" altLang="en-US" baseline="-25000"/>
              <a:t>REF</a:t>
            </a:r>
          </a:p>
        </p:txBody>
      </p:sp>
      <p:sp>
        <p:nvSpPr>
          <p:cNvPr id="1069" name="Text Box 45">
            <a:extLst>
              <a:ext uri="{FF2B5EF4-FFF2-40B4-BE49-F238E27FC236}">
                <a16:creationId xmlns:a16="http://schemas.microsoft.com/office/drawing/2014/main" id="{110EA8D5-6728-4659-BA91-D79DB218B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004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Num of steps</a:t>
            </a:r>
          </a:p>
        </p:txBody>
      </p:sp>
      <p:sp>
        <p:nvSpPr>
          <p:cNvPr id="1070" name="Text Box 46">
            <a:extLst>
              <a:ext uri="{FF2B5EF4-FFF2-40B4-BE49-F238E27FC236}">
                <a16:creationId xmlns:a16="http://schemas.microsoft.com/office/drawing/2014/main" id="{66EB25DD-9CBD-4724-A775-7B89A9322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900488"/>
            <a:ext cx="2743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V</a:t>
            </a:r>
            <a:r>
              <a:rPr lang="en-US" altLang="en-US" baseline="-25000"/>
              <a:t>OUT </a:t>
            </a:r>
            <a:r>
              <a:rPr lang="en-US" altLang="en-US"/>
              <a:t>= num × step size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92B5C63-BE7E-4E46-B7D5-2D37719A5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Connecting a DAC to the microcontroller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04C5D79-D388-4AF5-AC9A-0F582A461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72E626F7-69E0-4E42-99B7-40A01B789F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1960563"/>
          <a:ext cx="8001000" cy="364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Visio" r:id="rId3" imgW="6537968" imgH="2976558" progId="Visio.Drawing.11">
                  <p:embed/>
                </p:oleObj>
              </mc:Choice>
              <mc:Fallback>
                <p:oleObj name="Visio" r:id="rId3" imgW="6537968" imgH="2976558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60563"/>
                        <a:ext cx="8001000" cy="364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10D3729-705D-42F1-8C73-68CDDEA3B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Generating a saw-tooth wave using DAC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52B9500-14DF-4157-8B0A-AA0F801C8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00FF"/>
                </a:solidFill>
                <a:latin typeface="Consolas" panose="020B0609020204030204" pitchFamily="49" charset="0"/>
              </a:rPr>
              <a:t>#include</a:t>
            </a:r>
            <a:r>
              <a:rPr lang="en-US" altLang="en-US" sz="1600">
                <a:solidFill>
                  <a:srgbClr val="800000"/>
                </a:solidFill>
                <a:latin typeface="Consolas" panose="020B0609020204030204" pitchFamily="49" charset="0"/>
              </a:rPr>
              <a:t> &lt;avr/io.h&gt;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solidFill>
                <a:srgbClr val="800000"/>
              </a:solidFill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>
                <a:solidFill>
                  <a:srgbClr val="88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6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>
                <a:latin typeface="Consolas" panose="020B0609020204030204" pitchFamily="49" charset="0"/>
              </a:rPr>
              <a:t>(</a:t>
            </a:r>
            <a:r>
              <a:rPr lang="en-US" altLang="en-US" sz="16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>
                <a:latin typeface="Consolas" panose="020B06090202040302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00FF"/>
                </a:solidFill>
                <a:latin typeface="Consolas" panose="020B06090202040302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rgbClr val="0000FF"/>
                </a:solidFill>
                <a:latin typeface="Consolas" panose="020B0609020204030204" pitchFamily="49" charset="0"/>
              </a:rPr>
              <a:t>unsigned</a:t>
            </a:r>
            <a:r>
              <a:rPr lang="en-US" altLang="en-US" sz="14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14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>
                <a:solidFill>
                  <a:srgbClr val="00008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4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>
                <a:latin typeface="Consolas" panose="020B0609020204030204" pitchFamily="49" charset="0"/>
              </a:rPr>
              <a:t>= 0; </a:t>
            </a:r>
            <a:r>
              <a:rPr lang="en-US" altLang="en-US" sz="1400">
                <a:solidFill>
                  <a:srgbClr val="008000"/>
                </a:solidFill>
                <a:latin typeface="Consolas" panose="020B0609020204030204" pitchFamily="49" charset="0"/>
              </a:rPr>
              <a:t>//define a counter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rgbClr val="A000A0"/>
                </a:solidFill>
                <a:latin typeface="Consolas" panose="020B0609020204030204" pitchFamily="49" charset="0"/>
              </a:rPr>
              <a:t>DDRD</a:t>
            </a:r>
            <a:r>
              <a:rPr lang="en-US" altLang="en-US" sz="14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>
                <a:latin typeface="Consolas" panose="020B0609020204030204" pitchFamily="49" charset="0"/>
              </a:rPr>
              <a:t>= 0xFF; </a:t>
            </a:r>
            <a:r>
              <a:rPr lang="en-US" altLang="en-US" sz="1400">
                <a:solidFill>
                  <a:srgbClr val="008000"/>
                </a:solidFill>
                <a:latin typeface="Consolas" panose="020B0609020204030204" pitchFamily="49" charset="0"/>
              </a:rPr>
              <a:t>//make Port D an output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14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>
                <a:latin typeface="Consolas" panose="020B0609020204030204" pitchFamily="49" charset="0"/>
              </a:rPr>
              <a:t>(1) </a:t>
            </a:r>
            <a:r>
              <a:rPr lang="en-US" altLang="en-US" sz="1400">
                <a:solidFill>
                  <a:srgbClr val="008000"/>
                </a:solidFill>
                <a:latin typeface="Consolas" panose="020B0609020204030204" pitchFamily="49" charset="0"/>
              </a:rPr>
              <a:t>//do forever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nsolas" panose="020B06090202040302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nsolas" panose="020B0609020204030204" pitchFamily="49" charset="0"/>
              </a:rPr>
              <a:t>	</a:t>
            </a:r>
            <a:r>
              <a:rPr lang="en-US" altLang="en-US" sz="1400">
                <a:solidFill>
                  <a:srgbClr val="A000A0"/>
                </a:solidFill>
                <a:latin typeface="Consolas" panose="020B0609020204030204" pitchFamily="49" charset="0"/>
              </a:rPr>
              <a:t>PORTD</a:t>
            </a:r>
            <a:r>
              <a:rPr lang="en-US" altLang="en-US" sz="14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>
                <a:latin typeface="Consolas" panose="020B0609020204030204" pitchFamily="49" charset="0"/>
              </a:rPr>
              <a:t>=</a:t>
            </a:r>
            <a:r>
              <a:rPr lang="en-US" altLang="en-US" sz="1400">
                <a:solidFill>
                  <a:srgbClr val="8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>
                <a:solidFill>
                  <a:srgbClr val="000080"/>
                </a:solidFill>
                <a:latin typeface="Consolas" panose="020B0609020204030204" pitchFamily="49" charset="0"/>
              </a:rPr>
              <a:t>i;</a:t>
            </a:r>
            <a:r>
              <a:rPr lang="en-US" altLang="en-US" sz="1400">
                <a:solidFill>
                  <a:srgbClr val="008000"/>
                </a:solidFill>
                <a:latin typeface="Consolas" panose="020B0609020204030204" pitchFamily="49" charset="0"/>
              </a:rPr>
              <a:t>//copy i into PORTD to be converted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rgbClr val="000080"/>
                </a:solidFill>
                <a:latin typeface="Consolas" panose="020B0609020204030204" pitchFamily="49" charset="0"/>
              </a:rPr>
              <a:t>	i++</a:t>
            </a:r>
            <a:r>
              <a:rPr lang="en-US" altLang="en-US" sz="1400">
                <a:latin typeface="Consolas" panose="020B0609020204030204" pitchFamily="49" charset="0"/>
              </a:rPr>
              <a:t>;</a:t>
            </a:r>
            <a:r>
              <a:rPr lang="en-US" altLang="en-US" sz="1400">
                <a:solidFill>
                  <a:srgbClr val="008000"/>
                </a:solidFill>
                <a:latin typeface="Consolas" panose="020B0609020204030204" pitchFamily="49" charset="0"/>
              </a:rPr>
              <a:t>//increment the counter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nsolas" panose="020B0609020204030204" pitchFamily="49" charset="0"/>
              </a:rPr>
              <a:t>}</a:t>
            </a:r>
            <a:endParaRPr lang="en-US" altLang="en-US" sz="1600"/>
          </a:p>
        </p:txBody>
      </p:sp>
      <p:graphicFrame>
        <p:nvGraphicFramePr>
          <p:cNvPr id="44036" name="Object 4">
            <a:extLst>
              <a:ext uri="{FF2B5EF4-FFF2-40B4-BE49-F238E27FC236}">
                <a16:creationId xmlns:a16="http://schemas.microsoft.com/office/drawing/2014/main" id="{9CE51ED5-988D-4BFC-93EE-6E59D891C3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125" y="4191000"/>
          <a:ext cx="6873875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7" name="Visio" r:id="rId3" imgW="5198251" imgH="1218750" progId="Visio.Drawing.11">
                  <p:embed/>
                </p:oleObj>
              </mc:Choice>
              <mc:Fallback>
                <p:oleObj name="Visio" r:id="rId3" imgW="5198251" imgH="121875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4191000"/>
                        <a:ext cx="6873875" cy="161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358A2B8F-E9E8-4E07-B865-70C341D620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ADC</a:t>
            </a:r>
          </a:p>
        </p:txBody>
      </p:sp>
      <p:graphicFrame>
        <p:nvGraphicFramePr>
          <p:cNvPr id="2050" name="Object 21">
            <a:extLst>
              <a:ext uri="{FF2B5EF4-FFF2-40B4-BE49-F238E27FC236}">
                <a16:creationId xmlns:a16="http://schemas.microsoft.com/office/drawing/2014/main" id="{D5D6DFF4-F4FB-43B0-AF8A-C17A08307DE1}"/>
              </a:ext>
            </a:extLst>
          </p:cNvPr>
          <p:cNvGraphicFramePr>
            <a:graphicFrameLocks noChangeAspect="1"/>
          </p:cNvGraphicFramePr>
          <p:nvPr>
            <p:ph sz="half" idx="4294967295"/>
          </p:nvPr>
        </p:nvGraphicFramePr>
        <p:xfrm>
          <a:off x="1676400" y="1524000"/>
          <a:ext cx="2287588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3" imgW="1409400" imgH="914400" progId="Equation.3">
                  <p:embed/>
                </p:oleObj>
              </mc:Choice>
              <mc:Fallback>
                <p:oleObj name="Equation" r:id="rId3" imgW="1409400" imgH="9144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24000"/>
                        <a:ext cx="2287588" cy="151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" name="Rectangle 31">
            <a:extLst>
              <a:ext uri="{FF2B5EF4-FFF2-40B4-BE49-F238E27FC236}">
                <a16:creationId xmlns:a16="http://schemas.microsoft.com/office/drawing/2014/main" id="{1238EE1B-51AC-4C53-9F72-491609812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990600"/>
            <a:ext cx="1295400" cy="1752600"/>
          </a:xfrm>
          <a:prstGeom prst="rect">
            <a:avLst/>
          </a:prstGeom>
          <a:solidFill>
            <a:srgbClr val="85CE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ADC</a:t>
            </a:r>
          </a:p>
        </p:txBody>
      </p:sp>
      <p:sp>
        <p:nvSpPr>
          <p:cNvPr id="2080" name="Line 32">
            <a:extLst>
              <a:ext uri="{FF2B5EF4-FFF2-40B4-BE49-F238E27FC236}">
                <a16:creationId xmlns:a16="http://schemas.microsoft.com/office/drawing/2014/main" id="{C4653823-321F-4463-BDF1-AED6996AF1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33">
            <a:extLst>
              <a:ext uri="{FF2B5EF4-FFF2-40B4-BE49-F238E27FC236}">
                <a16:creationId xmlns:a16="http://schemas.microsoft.com/office/drawing/2014/main" id="{5DE93250-7C8B-478B-8D52-6DA6A6025C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1752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Line 34">
            <a:extLst>
              <a:ext uri="{FF2B5EF4-FFF2-40B4-BE49-F238E27FC236}">
                <a16:creationId xmlns:a16="http://schemas.microsoft.com/office/drawing/2014/main" id="{98E81E63-7C37-4A37-9B8F-43352CD1EC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Line 35">
            <a:extLst>
              <a:ext uri="{FF2B5EF4-FFF2-40B4-BE49-F238E27FC236}">
                <a16:creationId xmlns:a16="http://schemas.microsoft.com/office/drawing/2014/main" id="{70034AA0-D7AB-4B5B-B30A-CC5D82731C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74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Text Box 36">
            <a:extLst>
              <a:ext uri="{FF2B5EF4-FFF2-40B4-BE49-F238E27FC236}">
                <a16:creationId xmlns:a16="http://schemas.microsoft.com/office/drawing/2014/main" id="{2BB1B27A-C62E-45B6-828D-DC7CE67A6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384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Vref</a:t>
            </a:r>
          </a:p>
        </p:txBody>
      </p:sp>
      <p:sp>
        <p:nvSpPr>
          <p:cNvPr id="2085" name="Text Box 37">
            <a:extLst>
              <a:ext uri="{FF2B5EF4-FFF2-40B4-BE49-F238E27FC236}">
                <a16:creationId xmlns:a16="http://schemas.microsoft.com/office/drawing/2014/main" id="{4987C5DA-FF46-4E47-A915-C764FDD1E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6002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b="1"/>
              <a:t>Output</a:t>
            </a:r>
          </a:p>
        </p:txBody>
      </p:sp>
      <p:sp>
        <p:nvSpPr>
          <p:cNvPr id="2086" name="Text Box 38">
            <a:extLst>
              <a:ext uri="{FF2B5EF4-FFF2-40B4-BE49-F238E27FC236}">
                <a16:creationId xmlns:a16="http://schemas.microsoft.com/office/drawing/2014/main" id="{4964C5DC-66BA-4976-8CDF-672A37E32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14488"/>
            <a:ext cx="838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V</a:t>
            </a:r>
            <a:r>
              <a:rPr lang="en-US" altLang="en-US" b="1" baseline="-25000"/>
              <a:t>in</a:t>
            </a:r>
            <a:endParaRPr lang="en-US" altLang="en-US" b="1"/>
          </a:p>
        </p:txBody>
      </p:sp>
      <p:sp>
        <p:nvSpPr>
          <p:cNvPr id="2087" name="Text Box 39">
            <a:extLst>
              <a:ext uri="{FF2B5EF4-FFF2-40B4-BE49-F238E27FC236}">
                <a16:creationId xmlns:a16="http://schemas.microsoft.com/office/drawing/2014/main" id="{9E4528F5-E451-4A22-8678-69210738D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462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n</a:t>
            </a:r>
          </a:p>
        </p:txBody>
      </p:sp>
      <p:sp>
        <p:nvSpPr>
          <p:cNvPr id="2090" name="Text Box 37">
            <a:extLst>
              <a:ext uri="{FF2B5EF4-FFF2-40B4-BE49-F238E27FC236}">
                <a16:creationId xmlns:a16="http://schemas.microsoft.com/office/drawing/2014/main" id="{B280501D-9214-4D98-979A-F07CEE856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905000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400" b="1"/>
              <a:t>(binary number)</a:t>
            </a:r>
          </a:p>
        </p:txBody>
      </p:sp>
      <p:graphicFrame>
        <p:nvGraphicFramePr>
          <p:cNvPr id="2101" name="Object 53">
            <a:extLst>
              <a:ext uri="{FF2B5EF4-FFF2-40B4-BE49-F238E27FC236}">
                <a16:creationId xmlns:a16="http://schemas.microsoft.com/office/drawing/2014/main" id="{32082355-26CD-4205-B904-E2A6FF26F4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3352800"/>
          <a:ext cx="3429000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Visio" r:id="rId5" imgW="4149261" imgH="3884074" progId="Visio.Drawing.11">
                  <p:embed/>
                </p:oleObj>
              </mc:Choice>
              <mc:Fallback>
                <p:oleObj name="Visio" r:id="rId5" imgW="4149261" imgH="3884074" progId="Visio.Drawing.11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2800"/>
                        <a:ext cx="3429000" cy="320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2" name="Object 54">
            <a:extLst>
              <a:ext uri="{FF2B5EF4-FFF2-40B4-BE49-F238E27FC236}">
                <a16:creationId xmlns:a16="http://schemas.microsoft.com/office/drawing/2014/main" id="{08F73C7C-6025-4116-ACCD-700623F5EE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522663"/>
          <a:ext cx="3351213" cy="30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Visio" r:id="rId7" imgW="2665396" imgH="2465843" progId="Visio.Drawing.11">
                  <p:embed/>
                </p:oleObj>
              </mc:Choice>
              <mc:Fallback>
                <p:oleObj name="Visio" r:id="rId7" imgW="2665396" imgH="2465843" progId="Visio.Drawing.11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22663"/>
                        <a:ext cx="3351213" cy="309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24062E9-AD41-48AE-B3F2-19FC98AF0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Successive Approximation ADC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732B761-C707-4D8E-A628-660DD939AF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37892" name="Picture 4">
            <a:extLst>
              <a:ext uri="{FF2B5EF4-FFF2-40B4-BE49-F238E27FC236}">
                <a16:creationId xmlns:a16="http://schemas.microsoft.com/office/drawing/2014/main" id="{E650650D-396D-4686-BB6C-E67DD8346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7820025" cy="290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44FB08C-B769-41F9-A9D8-D78CB3D72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ADC in AVR</a:t>
            </a:r>
          </a:p>
        </p:txBody>
      </p:sp>
      <p:graphicFrame>
        <p:nvGraphicFramePr>
          <p:cNvPr id="33850" name="Object 58">
            <a:extLst>
              <a:ext uri="{FF2B5EF4-FFF2-40B4-BE49-F238E27FC236}">
                <a16:creationId xmlns:a16="http://schemas.microsoft.com/office/drawing/2014/main" id="{AEBECB10-D0BC-4D00-8643-F917450F82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600200"/>
          <a:ext cx="67818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8" name="Visio" r:id="rId3" imgW="6374114" imgH="3515075" progId="Visio.Drawing.11">
                  <p:embed/>
                </p:oleObj>
              </mc:Choice>
              <mc:Fallback>
                <p:oleObj name="Visio" r:id="rId3" imgW="6374114" imgH="3515075" progId="Visio.Drawing.11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00200"/>
                        <a:ext cx="6781800" cy="400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51" name="Picture 59">
            <a:extLst>
              <a:ext uri="{FF2B5EF4-FFF2-40B4-BE49-F238E27FC236}">
                <a16:creationId xmlns:a16="http://schemas.microsoft.com/office/drawing/2014/main" id="{5025A01E-4AF1-4B93-BC39-E74B160AF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178593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21AB2D4-0EF3-437B-B8B2-C558E40B8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ADC in AVR</a:t>
            </a:r>
          </a:p>
        </p:txBody>
      </p:sp>
      <p:graphicFrame>
        <p:nvGraphicFramePr>
          <p:cNvPr id="34823" name="Object 7">
            <a:extLst>
              <a:ext uri="{FF2B5EF4-FFF2-40B4-BE49-F238E27FC236}">
                <a16:creationId xmlns:a16="http://schemas.microsoft.com/office/drawing/2014/main" id="{A53BAFCD-3DC1-4795-8BA2-C87707DB7B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9513" y="2286000"/>
          <a:ext cx="2833687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Visio" r:id="rId3" imgW="2833569" imgH="2480960" progId="Visio.Drawing.11">
                  <p:embed/>
                </p:oleObj>
              </mc:Choice>
              <mc:Fallback>
                <p:oleObj name="Visio" r:id="rId3" imgW="2833569" imgH="248096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2286000"/>
                        <a:ext cx="2833687" cy="248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6" name="Object 10">
            <a:extLst>
              <a:ext uri="{FF2B5EF4-FFF2-40B4-BE49-F238E27FC236}">
                <a16:creationId xmlns:a16="http://schemas.microsoft.com/office/drawing/2014/main" id="{57340844-AE83-4392-86C3-2E073E71D6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7200" y="4233863"/>
          <a:ext cx="1998663" cy="209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Visio" r:id="rId5" imgW="1998102" imgH="2090636" progId="Visio.Drawing.11">
                  <p:embed/>
                </p:oleObj>
              </mc:Choice>
              <mc:Fallback>
                <p:oleObj name="Visio" r:id="rId5" imgW="1998102" imgH="2090636" progId="Visio.Drawing.11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233863"/>
                        <a:ext cx="1998663" cy="209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7" name="Object 11">
            <a:extLst>
              <a:ext uri="{FF2B5EF4-FFF2-40B4-BE49-F238E27FC236}">
                <a16:creationId xmlns:a16="http://schemas.microsoft.com/office/drawing/2014/main" id="{03CACFD0-5791-4F14-9559-7B6EDCEAF1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8750" y="3200400"/>
          <a:ext cx="118745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Visio" r:id="rId7" imgW="1186930" imgH="272363" progId="Visio.Drawing.11">
                  <p:embed/>
                </p:oleObj>
              </mc:Choice>
              <mc:Fallback>
                <p:oleObj name="Visio" r:id="rId7" imgW="1186930" imgH="272363" progId="Visio.Drawing.11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0" y="3200400"/>
                        <a:ext cx="118745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8" name="Object 12">
            <a:extLst>
              <a:ext uri="{FF2B5EF4-FFF2-40B4-BE49-F238E27FC236}">
                <a16:creationId xmlns:a16="http://schemas.microsoft.com/office/drawing/2014/main" id="{4C62F934-0A30-49C1-B40A-62E31CB901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56063" y="1143000"/>
          <a:ext cx="1887537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Visio" r:id="rId9" imgW="1886887" imgH="1511088" progId="Visio.Drawing.11">
                  <p:embed/>
                </p:oleObj>
              </mc:Choice>
              <mc:Fallback>
                <p:oleObj name="Visio" r:id="rId9" imgW="1886887" imgH="1511088" progId="Visio.Drawing.11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1143000"/>
                        <a:ext cx="1887537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9" name="Object 13">
            <a:extLst>
              <a:ext uri="{FF2B5EF4-FFF2-40B4-BE49-F238E27FC236}">
                <a16:creationId xmlns:a16="http://schemas.microsoft.com/office/drawing/2014/main" id="{C6B42901-FC6E-441D-8DD1-4924239698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981200"/>
          <a:ext cx="3403600" cy="378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Visio" r:id="rId11" imgW="3403954" imgH="3787438" progId="Visio.Drawing.11">
                  <p:embed/>
                </p:oleObj>
              </mc:Choice>
              <mc:Fallback>
                <p:oleObj name="Visio" r:id="rId11" imgW="3403954" imgH="3787438" progId="Visio.Drawing.11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3403600" cy="378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3638</TotalTime>
  <Words>802</Words>
  <Application>Microsoft Office PowerPoint</Application>
  <PresentationFormat>On-screen Show (4:3)</PresentationFormat>
  <Paragraphs>129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Tahoma</vt:lpstr>
      <vt:lpstr>Wingdings</vt:lpstr>
      <vt:lpstr>Calibri</vt:lpstr>
      <vt:lpstr>Consolas</vt:lpstr>
      <vt:lpstr>Courier New</vt:lpstr>
      <vt:lpstr>Blends</vt:lpstr>
      <vt:lpstr>Microsoft Office Visio Drawing</vt:lpstr>
      <vt:lpstr>Microsoft Equation 3.0</vt:lpstr>
      <vt:lpstr>ADC and DAC Programming in AVR</vt:lpstr>
      <vt:lpstr>Analog vs. Digital Signals</vt:lpstr>
      <vt:lpstr>DAC</vt:lpstr>
      <vt:lpstr>Connecting a DAC to the microcontroller</vt:lpstr>
      <vt:lpstr>Generating a saw-tooth wave using DAC</vt:lpstr>
      <vt:lpstr>ADC</vt:lpstr>
      <vt:lpstr>Successive Approximation ADC</vt:lpstr>
      <vt:lpstr>ADC in AVR</vt:lpstr>
      <vt:lpstr>ADC in AVR</vt:lpstr>
      <vt:lpstr>ADMUX</vt:lpstr>
      <vt:lpstr>ADCSA</vt:lpstr>
      <vt:lpstr>ADC Prescaler </vt:lpstr>
      <vt:lpstr>Steps in programming ADC</vt:lpstr>
      <vt:lpstr>A program with ADC</vt:lpstr>
      <vt:lpstr>Sensors</vt:lpstr>
      <vt:lpstr>LM35 &amp; LM34 (Temperature Sensors)</vt:lpstr>
      <vt:lpstr>Using LM35</vt:lpstr>
      <vt:lpstr>Thermistor (a temperature sensor)</vt:lpstr>
      <vt:lpstr>Signal conditioning </vt:lpstr>
    </vt:vector>
  </TitlesOfParts>
  <Company/>
  <LinksUpToDate>false</LinksUpToDate>
  <SharedDoc>false</SharedDoc>
  <HyperlinkBase>www.NicerLand.com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ADC and DAC programming in AVR</dc:title>
  <dc:subject>Chapter 13: ADC, DAC, and sensor interfacing</dc:subject>
  <dc:creator>Sepehr Naimi (BIHE university)</dc:creator>
  <cp:keywords>ADC, DAC, hardware, microcontroller, AVR</cp:keywords>
  <cp:lastModifiedBy>Daniel Kohn</cp:lastModifiedBy>
  <cp:revision>94</cp:revision>
  <cp:lastPrinted>1601-01-01T00:00:00Z</cp:lastPrinted>
  <dcterms:created xsi:type="dcterms:W3CDTF">1601-01-01T00:00:00Z</dcterms:created>
  <dcterms:modified xsi:type="dcterms:W3CDTF">2020-03-24T14:12:08Z</dcterms:modified>
  <cp:category>hardware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