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39"/>
  </p:notesMasterIdLst>
  <p:handoutMasterIdLst>
    <p:handoutMasterId r:id="rId40"/>
  </p:handoutMasterIdLst>
  <p:sldIdLst>
    <p:sldId id="256" r:id="rId3"/>
    <p:sldId id="369" r:id="rId4"/>
    <p:sldId id="370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385" r:id="rId19"/>
    <p:sldId id="386" r:id="rId20"/>
    <p:sldId id="387" r:id="rId21"/>
    <p:sldId id="388" r:id="rId22"/>
    <p:sldId id="389" r:id="rId23"/>
    <p:sldId id="390" r:id="rId24"/>
    <p:sldId id="391" r:id="rId25"/>
    <p:sldId id="392" r:id="rId26"/>
    <p:sldId id="393" r:id="rId27"/>
    <p:sldId id="394" r:id="rId28"/>
    <p:sldId id="396" r:id="rId29"/>
    <p:sldId id="397" r:id="rId30"/>
    <p:sldId id="398" r:id="rId31"/>
    <p:sldId id="399" r:id="rId32"/>
    <p:sldId id="400" r:id="rId33"/>
    <p:sldId id="401" r:id="rId34"/>
    <p:sldId id="402" r:id="rId35"/>
    <p:sldId id="403" r:id="rId36"/>
    <p:sldId id="404" r:id="rId37"/>
    <p:sldId id="405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144">
          <p15:clr>
            <a:srgbClr val="A4A3A4"/>
          </p15:clr>
        </p15:guide>
        <p15:guide id="4" pos="56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06A07-A8E5-49B1-AF07-1679A98A3D41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58821-D0FC-41FC-937E-9B55FBE88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1491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38A1086-1DB1-47FB-BE82-79F8F86C00FE}" type="datetimeFigureOut">
              <a:rPr lang="en-US"/>
              <a:pPr>
                <a:defRPr/>
              </a:pPr>
              <a:t>9/4/2019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8A17F8F-E55B-46EF-8931-D3D2997A2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0159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1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722AB6-D9AB-4D6F-9B33-BDFC2DA3CEE7}" type="slidenum">
              <a:rPr lang="de-DE"/>
              <a:pPr/>
              <a:t>11</a:t>
            </a:fld>
            <a:endParaRPr lang="de-DE"/>
          </a:p>
        </p:txBody>
      </p:sp>
      <p:sp>
        <p:nvSpPr>
          <p:cNvPr id="501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7763" y="690563"/>
            <a:ext cx="4560887" cy="3419475"/>
          </a:xfrm>
          <a:prstGeom prst="rect">
            <a:avLst/>
          </a:prstGeom>
          <a:noFill/>
          <a:ln w="12699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546"/>
            <a:ext cx="5029200" cy="41168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45012D-F587-4DC7-86CA-BB31F1771AF3}" type="slidenum">
              <a:rPr lang="de-DE"/>
              <a:pPr/>
              <a:t>12</a:t>
            </a:fld>
            <a:endParaRPr lang="de-DE"/>
          </a:p>
        </p:txBody>
      </p:sp>
      <p:sp>
        <p:nvSpPr>
          <p:cNvPr id="522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7763" y="690563"/>
            <a:ext cx="4560887" cy="3419475"/>
          </a:xfrm>
          <a:prstGeom prst="rect">
            <a:avLst/>
          </a:prstGeom>
          <a:noFill/>
          <a:ln w="12699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546"/>
            <a:ext cx="5029200" cy="41168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D61DF0-CAA6-4111-B195-86F0FC9531C9}" type="slidenum">
              <a:rPr lang="de-DE"/>
              <a:pPr/>
              <a:t>13</a:t>
            </a:fld>
            <a:endParaRPr lang="de-DE"/>
          </a:p>
        </p:txBody>
      </p:sp>
      <p:sp>
        <p:nvSpPr>
          <p:cNvPr id="54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7763" y="690563"/>
            <a:ext cx="4560887" cy="3419475"/>
          </a:xfrm>
          <a:prstGeom prst="rect">
            <a:avLst/>
          </a:prstGeom>
          <a:noFill/>
          <a:ln w="12699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546"/>
            <a:ext cx="5029200" cy="41168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CF0A23-B460-45D1-8286-643A25930DED}" type="slidenum">
              <a:rPr lang="de-DE"/>
              <a:pPr/>
              <a:t>14</a:t>
            </a:fld>
            <a:endParaRPr lang="de-DE"/>
          </a:p>
        </p:txBody>
      </p:sp>
      <p:sp>
        <p:nvSpPr>
          <p:cNvPr id="563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7763" y="690563"/>
            <a:ext cx="4560887" cy="3419475"/>
          </a:xfrm>
          <a:prstGeom prst="rect">
            <a:avLst/>
          </a:prstGeom>
          <a:noFill/>
          <a:ln w="12699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546"/>
            <a:ext cx="5029200" cy="41168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B2817E-B317-436A-A8DE-E27D95E7E5B6}" type="slidenum">
              <a:rPr lang="de-DE"/>
              <a:pPr/>
              <a:t>15</a:t>
            </a:fld>
            <a:endParaRPr lang="de-DE"/>
          </a:p>
        </p:txBody>
      </p:sp>
      <p:sp>
        <p:nvSpPr>
          <p:cNvPr id="583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7763" y="690563"/>
            <a:ext cx="4560887" cy="3419475"/>
          </a:xfrm>
          <a:prstGeom prst="rect">
            <a:avLst/>
          </a:prstGeom>
          <a:noFill/>
          <a:ln w="12699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546"/>
            <a:ext cx="5029200" cy="41168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BD763A-6EE5-49CE-AA59-EBAE31FAB88C}" type="slidenum">
              <a:rPr lang="de-DE"/>
              <a:pPr/>
              <a:t>16</a:t>
            </a:fld>
            <a:endParaRPr lang="de-DE"/>
          </a:p>
        </p:txBody>
      </p:sp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9" y="690591"/>
            <a:ext cx="4872037" cy="3418789"/>
          </a:xfrm>
          <a:prstGeom prst="rect">
            <a:avLst/>
          </a:prstGeom>
          <a:noFill/>
          <a:ln w="12699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546"/>
            <a:ext cx="5029200" cy="41168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188155-9CD2-4BA7-AE05-6ABFFC9B2029}" type="slidenum">
              <a:rPr lang="de-DE"/>
              <a:pPr/>
              <a:t>17</a:t>
            </a:fld>
            <a:endParaRPr lang="de-DE"/>
          </a:p>
        </p:txBody>
      </p:sp>
      <p:sp>
        <p:nvSpPr>
          <p:cNvPr id="645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9" y="690591"/>
            <a:ext cx="4872037" cy="3418789"/>
          </a:xfrm>
          <a:prstGeom prst="rect">
            <a:avLst/>
          </a:prstGeom>
          <a:noFill/>
          <a:ln w="12699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546"/>
            <a:ext cx="5029200" cy="41168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8B47B9-001C-4BCD-95D7-E4D95AEF1E77}" type="slidenum">
              <a:rPr lang="de-DE"/>
              <a:pPr/>
              <a:t>18</a:t>
            </a:fld>
            <a:endParaRPr lang="de-DE"/>
          </a:p>
        </p:txBody>
      </p:sp>
      <p:sp>
        <p:nvSpPr>
          <p:cNvPr id="665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9" y="690591"/>
            <a:ext cx="4872037" cy="3418789"/>
          </a:xfrm>
          <a:prstGeom prst="rect">
            <a:avLst/>
          </a:prstGeom>
          <a:noFill/>
          <a:ln w="12699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546"/>
            <a:ext cx="5029200" cy="41168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2888EE-BEF2-47C5-9E7B-9B03A99992D9}" type="slidenum">
              <a:rPr lang="de-DE"/>
              <a:pPr/>
              <a:t>19</a:t>
            </a:fld>
            <a:endParaRPr lang="de-DE"/>
          </a:p>
        </p:txBody>
      </p:sp>
      <p:sp>
        <p:nvSpPr>
          <p:cNvPr id="686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9" y="690591"/>
            <a:ext cx="4872037" cy="3418789"/>
          </a:xfrm>
          <a:prstGeom prst="rect">
            <a:avLst/>
          </a:prstGeom>
          <a:noFill/>
          <a:ln w="12699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546"/>
            <a:ext cx="5029200" cy="41168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E8E8D3-478D-4F59-A77D-D1B240D7D65B}" type="slidenum">
              <a:rPr lang="de-DE"/>
              <a:pPr/>
              <a:t>20</a:t>
            </a:fld>
            <a:endParaRPr lang="de-DE"/>
          </a:p>
        </p:txBody>
      </p:sp>
      <p:sp>
        <p:nvSpPr>
          <p:cNvPr id="706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9" y="690591"/>
            <a:ext cx="4872037" cy="3418789"/>
          </a:xfrm>
          <a:prstGeom prst="rect">
            <a:avLst/>
          </a:prstGeom>
          <a:noFill/>
          <a:ln w="12699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546"/>
            <a:ext cx="5029200" cy="41168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14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ED9ED2-CFB4-4E0F-A584-A7E753AFC20D}" type="slidenum">
              <a:rPr lang="de-DE"/>
              <a:pPr/>
              <a:t>21</a:t>
            </a:fld>
            <a:endParaRPr lang="de-DE"/>
          </a:p>
        </p:txBody>
      </p:sp>
      <p:sp>
        <p:nvSpPr>
          <p:cNvPr id="727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9" y="690591"/>
            <a:ext cx="4872037" cy="3418789"/>
          </a:xfrm>
          <a:prstGeom prst="rect">
            <a:avLst/>
          </a:prstGeom>
          <a:noFill/>
          <a:ln w="12699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546"/>
            <a:ext cx="5029200" cy="41168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DD341C-6C07-437A-8D61-9DB692571CF3}" type="slidenum">
              <a:rPr lang="de-DE"/>
              <a:pPr/>
              <a:t>22</a:t>
            </a:fld>
            <a:endParaRPr lang="de-DE"/>
          </a:p>
        </p:txBody>
      </p:sp>
      <p:sp>
        <p:nvSpPr>
          <p:cNvPr id="747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9" y="690591"/>
            <a:ext cx="4872037" cy="3418789"/>
          </a:xfrm>
          <a:prstGeom prst="rect">
            <a:avLst/>
          </a:prstGeom>
          <a:noFill/>
          <a:ln w="12699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546"/>
            <a:ext cx="5029200" cy="41168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3E800B-7DEC-48C6-BEC2-73AB960D33D9}" type="slidenum">
              <a:rPr lang="de-DE"/>
              <a:pPr/>
              <a:t>23</a:t>
            </a:fld>
            <a:endParaRPr lang="de-DE"/>
          </a:p>
        </p:txBody>
      </p:sp>
      <p:sp>
        <p:nvSpPr>
          <p:cNvPr id="768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9" y="690591"/>
            <a:ext cx="4872037" cy="3418789"/>
          </a:xfrm>
          <a:prstGeom prst="rect">
            <a:avLst/>
          </a:prstGeom>
          <a:noFill/>
          <a:ln w="12699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546"/>
            <a:ext cx="5029200" cy="41168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6A729B-9B8D-4DAE-B6A1-D6FEC10A273B}" type="slidenum">
              <a:rPr lang="de-DE"/>
              <a:pPr/>
              <a:t>24</a:t>
            </a:fld>
            <a:endParaRPr lang="de-DE"/>
          </a:p>
        </p:txBody>
      </p:sp>
      <p:sp>
        <p:nvSpPr>
          <p:cNvPr id="788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9" y="690591"/>
            <a:ext cx="4872037" cy="3418789"/>
          </a:xfrm>
          <a:prstGeom prst="rect">
            <a:avLst/>
          </a:prstGeom>
          <a:noFill/>
          <a:ln w="12699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546"/>
            <a:ext cx="5029200" cy="41168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D23345-0B43-415A-AF0E-36E402329FD4}" type="slidenum">
              <a:rPr lang="de-DE"/>
              <a:pPr/>
              <a:t>25</a:t>
            </a:fld>
            <a:endParaRPr lang="de-DE"/>
          </a:p>
        </p:txBody>
      </p:sp>
      <p:sp>
        <p:nvSpPr>
          <p:cNvPr id="808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9" y="690591"/>
            <a:ext cx="4872037" cy="3418789"/>
          </a:xfrm>
          <a:prstGeom prst="rect">
            <a:avLst/>
          </a:prstGeom>
          <a:noFill/>
          <a:ln w="12699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546"/>
            <a:ext cx="5029200" cy="41168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8DD2A3-60F5-422D-B8EE-E5722F632D04}" type="slidenum">
              <a:rPr lang="de-DE"/>
              <a:pPr/>
              <a:t>26</a:t>
            </a:fld>
            <a:endParaRPr lang="de-DE"/>
          </a:p>
        </p:txBody>
      </p:sp>
      <p:sp>
        <p:nvSpPr>
          <p:cNvPr id="829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7763" y="690563"/>
            <a:ext cx="4560887" cy="3419475"/>
          </a:xfrm>
          <a:prstGeom prst="rect">
            <a:avLst/>
          </a:prstGeom>
          <a:noFill/>
          <a:ln w="12699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546"/>
            <a:ext cx="5029200" cy="41168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1CAD82-2D1A-48C3-9F9A-C8BE29AF357D}" type="slidenum">
              <a:rPr lang="de-DE"/>
              <a:pPr/>
              <a:t>27</a:t>
            </a:fld>
            <a:endParaRPr lang="de-DE"/>
          </a:p>
        </p:txBody>
      </p:sp>
      <p:sp>
        <p:nvSpPr>
          <p:cNvPr id="870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9" y="690591"/>
            <a:ext cx="4872037" cy="3418789"/>
          </a:xfrm>
          <a:prstGeom prst="rect">
            <a:avLst/>
          </a:prstGeom>
          <a:noFill/>
          <a:ln w="12699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546"/>
            <a:ext cx="5029200" cy="41168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FD86EC-B24D-4A1F-80C4-CE60BC3B847F}" type="slidenum">
              <a:rPr lang="de-DE"/>
              <a:pPr/>
              <a:t>28</a:t>
            </a:fld>
            <a:endParaRPr lang="de-DE"/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9" y="690591"/>
            <a:ext cx="4872037" cy="3418789"/>
          </a:xfrm>
          <a:prstGeom prst="rect">
            <a:avLst/>
          </a:prstGeom>
          <a:noFill/>
          <a:ln w="12699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546"/>
            <a:ext cx="5029200" cy="41168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1238D6-BD7C-4EB3-8212-793FC67510AB}" type="slidenum">
              <a:rPr lang="de-DE"/>
              <a:pPr/>
              <a:t>29</a:t>
            </a:fld>
            <a:endParaRPr lang="de-DE"/>
          </a:p>
        </p:txBody>
      </p:sp>
      <p:sp>
        <p:nvSpPr>
          <p:cNvPr id="911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9" y="690591"/>
            <a:ext cx="4872037" cy="3418789"/>
          </a:xfrm>
          <a:prstGeom prst="rect">
            <a:avLst/>
          </a:prstGeom>
          <a:noFill/>
          <a:ln w="12699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546"/>
            <a:ext cx="5029200" cy="41168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655FF2-0EB8-4E28-B2EC-A0BE8EB52051}" type="slidenum">
              <a:rPr lang="de-DE"/>
              <a:pPr/>
              <a:t>30</a:t>
            </a:fld>
            <a:endParaRPr lang="de-DE"/>
          </a:p>
        </p:txBody>
      </p:sp>
      <p:sp>
        <p:nvSpPr>
          <p:cNvPr id="931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9" y="690591"/>
            <a:ext cx="4872037" cy="3418789"/>
          </a:xfrm>
          <a:prstGeom prst="rect">
            <a:avLst/>
          </a:prstGeom>
          <a:noFill/>
          <a:ln w="12699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546"/>
            <a:ext cx="5029200" cy="41168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BC51D-A550-421A-B96D-E8C41F2B0B59}" type="slidenum">
              <a:rPr lang="de-DE"/>
              <a:pPr/>
              <a:t>4</a:t>
            </a:fld>
            <a:endParaRPr lang="de-DE"/>
          </a:p>
        </p:txBody>
      </p:sp>
      <p:sp>
        <p:nvSpPr>
          <p:cNvPr id="358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7763" y="690563"/>
            <a:ext cx="4560887" cy="3419475"/>
          </a:xfrm>
          <a:prstGeom prst="rect">
            <a:avLst/>
          </a:prstGeom>
          <a:noFill/>
          <a:ln w="12699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546"/>
            <a:ext cx="5029200" cy="41168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BD482C-2B61-44BC-BFBF-782DE58DECA9}" type="slidenum">
              <a:rPr lang="de-DE"/>
              <a:pPr/>
              <a:t>31</a:t>
            </a:fld>
            <a:endParaRPr lang="de-DE"/>
          </a:p>
        </p:txBody>
      </p:sp>
      <p:sp>
        <p:nvSpPr>
          <p:cNvPr id="952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9" y="690591"/>
            <a:ext cx="4872037" cy="3418789"/>
          </a:xfrm>
          <a:prstGeom prst="rect">
            <a:avLst/>
          </a:prstGeom>
          <a:noFill/>
          <a:ln w="12699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546"/>
            <a:ext cx="5029200" cy="41168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109230-D1EF-4E7A-959C-47AE9ABE38C7}" type="slidenum">
              <a:rPr lang="de-DE"/>
              <a:pPr/>
              <a:t>32</a:t>
            </a:fld>
            <a:endParaRPr lang="de-DE"/>
          </a:p>
        </p:txBody>
      </p:sp>
      <p:sp>
        <p:nvSpPr>
          <p:cNvPr id="972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9" y="690591"/>
            <a:ext cx="4872037" cy="3418789"/>
          </a:xfrm>
          <a:prstGeom prst="rect">
            <a:avLst/>
          </a:prstGeom>
          <a:noFill/>
          <a:ln w="12699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546"/>
            <a:ext cx="5029200" cy="41168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63386C-F618-447D-8A74-A9B41A2454B0}" type="slidenum">
              <a:rPr lang="de-DE"/>
              <a:pPr/>
              <a:t>33</a:t>
            </a:fld>
            <a:endParaRPr lang="de-DE"/>
          </a:p>
        </p:txBody>
      </p:sp>
      <p:sp>
        <p:nvSpPr>
          <p:cNvPr id="993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7763" y="690563"/>
            <a:ext cx="4560887" cy="3419475"/>
          </a:xfrm>
          <a:prstGeom prst="rect">
            <a:avLst/>
          </a:prstGeom>
          <a:noFill/>
          <a:ln w="12699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546"/>
            <a:ext cx="5029200" cy="41168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F1D996-4788-4FAE-9E4E-C57B42C8F2C8}" type="slidenum">
              <a:rPr lang="en-GB"/>
              <a:pPr/>
              <a:t>34</a:t>
            </a:fld>
            <a:endParaRPr lang="en-GB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F1D996-4788-4FAE-9E4E-C57B42C8F2C8}" type="slidenum">
              <a:rPr lang="en-GB"/>
              <a:pPr/>
              <a:t>35</a:t>
            </a:fld>
            <a:endParaRPr lang="en-GB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F1D996-4788-4FAE-9E4E-C57B42C8F2C8}" type="slidenum">
              <a:rPr lang="en-GB"/>
              <a:pPr/>
              <a:t>36</a:t>
            </a:fld>
            <a:endParaRPr lang="en-GB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E53B6A-E7BF-4E74-B883-04ED53B78BCE}" type="slidenum">
              <a:rPr lang="de-DE"/>
              <a:pPr/>
              <a:t>5</a:t>
            </a:fld>
            <a:endParaRPr lang="de-DE"/>
          </a:p>
        </p:txBody>
      </p:sp>
      <p:sp>
        <p:nvSpPr>
          <p:cNvPr id="378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7763" y="690563"/>
            <a:ext cx="4560887" cy="3419475"/>
          </a:xfrm>
          <a:prstGeom prst="rect">
            <a:avLst/>
          </a:prstGeom>
          <a:noFill/>
          <a:ln w="12699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546"/>
            <a:ext cx="5029200" cy="41168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905D5E-30FB-4015-9955-00A6316E081A}" type="slidenum">
              <a:rPr lang="de-DE"/>
              <a:pPr/>
              <a:t>6</a:t>
            </a:fld>
            <a:endParaRPr lang="de-DE"/>
          </a:p>
        </p:txBody>
      </p:sp>
      <p:sp>
        <p:nvSpPr>
          <p:cNvPr id="39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7763" y="690563"/>
            <a:ext cx="4560887" cy="3419475"/>
          </a:xfrm>
          <a:prstGeom prst="rect">
            <a:avLst/>
          </a:prstGeom>
          <a:noFill/>
          <a:ln w="12699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546"/>
            <a:ext cx="5029200" cy="41168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52F7D8-6393-4A7A-8570-2F44C79EF10E}" type="slidenum">
              <a:rPr lang="de-DE"/>
              <a:pPr/>
              <a:t>7</a:t>
            </a:fld>
            <a:endParaRPr lang="de-DE"/>
          </a:p>
        </p:txBody>
      </p:sp>
      <p:sp>
        <p:nvSpPr>
          <p:cNvPr id="41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7763" y="690563"/>
            <a:ext cx="4560887" cy="3419475"/>
          </a:xfrm>
          <a:prstGeom prst="rect">
            <a:avLst/>
          </a:prstGeom>
          <a:noFill/>
          <a:ln w="12699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546"/>
            <a:ext cx="5029200" cy="41168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FA886C-A626-409C-B11F-0E12B35653A0}" type="slidenum">
              <a:rPr lang="de-DE"/>
              <a:pPr/>
              <a:t>8</a:t>
            </a:fld>
            <a:endParaRPr lang="de-DE"/>
          </a:p>
        </p:txBody>
      </p:sp>
      <p:sp>
        <p:nvSpPr>
          <p:cNvPr id="440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7763" y="690563"/>
            <a:ext cx="4560887" cy="3419475"/>
          </a:xfrm>
          <a:prstGeom prst="rect">
            <a:avLst/>
          </a:prstGeom>
          <a:noFill/>
          <a:ln w="12699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546"/>
            <a:ext cx="5029200" cy="41168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F1E468-54B5-4755-864D-F9B64F4A93E1}" type="slidenum">
              <a:rPr lang="de-DE"/>
              <a:pPr/>
              <a:t>9</a:t>
            </a:fld>
            <a:endParaRPr lang="de-DE"/>
          </a:p>
        </p:txBody>
      </p:sp>
      <p:sp>
        <p:nvSpPr>
          <p:cNvPr id="460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7763" y="690563"/>
            <a:ext cx="4560887" cy="3419475"/>
          </a:xfrm>
          <a:prstGeom prst="rect">
            <a:avLst/>
          </a:prstGeom>
          <a:noFill/>
          <a:ln w="12699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546"/>
            <a:ext cx="5029200" cy="41168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A0DEE6-79B3-42A6-B3AA-796B8351DF53}" type="slidenum">
              <a:rPr lang="de-DE"/>
              <a:pPr/>
              <a:t>10</a:t>
            </a:fld>
            <a:endParaRPr lang="de-DE"/>
          </a:p>
        </p:txBody>
      </p:sp>
      <p:sp>
        <p:nvSpPr>
          <p:cNvPr id="48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7763" y="690563"/>
            <a:ext cx="4560887" cy="3419475"/>
          </a:xfrm>
          <a:prstGeom prst="rect">
            <a:avLst/>
          </a:prstGeom>
          <a:noFill/>
          <a:ln w="12699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546"/>
            <a:ext cx="5029200" cy="41168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arth Glass against white,loop.wmv">
            <a:hlinkClick r:id="" action="ppaction://media"/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86800" cy="1470025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cs typeface="mohammad bold art 1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3429000"/>
            <a:ext cx="4876800" cy="2209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cs typeface="Khalid Art bold" pitchFamily="2" charset="-7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29AE6-FFFC-467B-92B6-6B401F710891}" type="datetime1">
              <a:rPr lang="en-US" smtClean="0"/>
              <a:t>9/4/2019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Electrical &amp; Electronics Measurements - Basem ElHalawany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7066E-2876-4326-8DCE-B627464C0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F3775-1FCC-435B-BBD8-6A62C8B29B8F}" type="datetime1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Electrical &amp; Electronics Measurements - Basem ElHalawany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7D080-4B6F-4809-805E-9CB55DEEA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arth Glass against white,loop.wmv">
            <a:hlinkClick r:id="" action="ppaction://media"/>
          </p:cNvPr>
          <p:cNvPicPr>
            <a:picLocks noChangeAspect="1"/>
          </p:cNvPicPr>
          <p:nvPr userDrawn="1"/>
        </p:nvPicPr>
        <p:blipFill>
          <a:blip r:embed="rId2" cstate="print"/>
          <a:srcRect t="4839" b="8064"/>
          <a:stretch>
            <a:fillRect/>
          </a:stretch>
        </p:blipFill>
        <p:spPr bwMode="auto">
          <a:xfrm>
            <a:off x="0" y="5486400"/>
            <a:ext cx="2362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3" cstate="print"/>
          <a:srcRect t="75294"/>
          <a:stretch>
            <a:fillRect/>
          </a:stretch>
        </p:blipFill>
        <p:spPr bwMode="auto">
          <a:xfrm>
            <a:off x="0" y="5164138"/>
            <a:ext cx="9144000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97716"/>
            <a:ext cx="2057400" cy="6150684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25000" endPos="45500" dir="5400000" sy="-100000" algn="bl" rotWithShape="0"/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7716"/>
            <a:ext cx="5486400" cy="61506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06E95-1F75-4DA7-8E39-BDF3449C6A9E}" type="datetime1">
              <a:rPr lang="en-US" smtClean="0"/>
              <a:t>9/4/2019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Electrical &amp; Electronics Measurements - Basem ElHalawany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33A68-FC5D-4886-B89F-6C0270402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2995613" y="6478588"/>
            <a:ext cx="403225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1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Al-Hadith2" pitchFamily="2" charset="-7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/>
              <a:t>إدارة المشروعات – د.باسم الحلوانى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100393" y="6381750"/>
            <a:ext cx="967408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103830F-B822-431F-8FF0-1322C9981CF5}" type="slidenum">
              <a:rPr lang="en-US" sz="2000" b="1" smtClean="0"/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0012" y="6320630"/>
            <a:ext cx="967408" cy="487363"/>
          </a:xfrm>
        </p:spPr>
        <p:txBody>
          <a:bodyPr/>
          <a:lstStyle>
            <a:lvl1pPr algn="ctr">
              <a:defRPr sz="2400" b="0" i="0"/>
            </a:lvl1pPr>
          </a:lstStyle>
          <a:p>
            <a:pPr>
              <a:defRPr/>
            </a:pPr>
            <a:fld id="{C7BE563A-8C9D-48E8-8107-7FE70A85D56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2995613" y="6478588"/>
            <a:ext cx="403225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1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Al-Hadith2" pitchFamily="2" charset="-7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/>
              <a:t>الدعوة وكسب التأييد</a:t>
            </a:r>
            <a:r>
              <a:rPr lang="en-US"/>
              <a:t> –</a:t>
            </a:r>
            <a:r>
              <a:rPr lang="ar-EG"/>
              <a:t>د. أسامة قناوي 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685213" y="6381750"/>
            <a:ext cx="38258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8A6D053-35DC-479D-BC4C-F57F258D8A5B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0998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50016-4E7F-4669-884B-570AD0435C4C}" type="datetime1">
              <a:rPr lang="en-US" smtClean="0"/>
              <a:t>9/4/2019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Electrical &amp; Electronics Measurements - Basem ElHalawany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AAD42-6451-4917-96F2-92ABC6291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264" y="1722437"/>
            <a:ext cx="3749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6360" y="1722437"/>
            <a:ext cx="3749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18356-2DB3-43C8-85A0-960A607D0743}" type="datetime1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Electrical &amp; Electronics Measurements - Basem ElHalawany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6CA4F-3CEA-48AD-9853-EFEEDFB79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2" y="1722792"/>
            <a:ext cx="37353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2" y="2362554"/>
            <a:ext cx="3735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1" y="1722792"/>
            <a:ext cx="3733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1" y="2362554"/>
            <a:ext cx="3733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721BF-F19E-47CB-9E47-7D4297CA09E7}" type="datetime1">
              <a:rPr lang="en-US" smtClean="0"/>
              <a:t>9/4/2019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Electrical &amp; Electronics Measurements - Basem ElHalawany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1383F-F779-4E99-895D-7C92CEC3C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CF61E-1B83-4F59-9E2F-01C15D17ED45}" type="datetime1">
              <a:rPr lang="en-US" smtClean="0"/>
              <a:t>9/4/2019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Electrical &amp; Electronics Measurements - Basem ElHalawany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97F10-55AA-4934-84DD-E9A81DB5B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51072-8FB7-4A48-9348-A578EBB619C9}" type="datetime1">
              <a:rPr lang="en-US" smtClean="0"/>
              <a:t>9/4/2019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Electrical &amp; Electronics Measurements - Basem ElHalawany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99485-1D6C-46E4-B0F6-43527582D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arth Glass against white,loop.wmv">
            <a:hlinkClick r:id="" action="ppaction://media"/>
          </p:cNvPr>
          <p:cNvPicPr>
            <a:picLocks noChangeAspect="1"/>
          </p:cNvPicPr>
          <p:nvPr userDrawn="1"/>
        </p:nvPicPr>
        <p:blipFill>
          <a:blip r:embed="rId2" cstate="print"/>
          <a:srcRect t="4839" b="8064"/>
          <a:stretch>
            <a:fillRect/>
          </a:stretch>
        </p:blipFill>
        <p:spPr bwMode="auto">
          <a:xfrm>
            <a:off x="0" y="5486400"/>
            <a:ext cx="2362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3" cstate="print"/>
          <a:srcRect t="75294"/>
          <a:stretch>
            <a:fillRect/>
          </a:stretch>
        </p:blipFill>
        <p:spPr bwMode="auto">
          <a:xfrm>
            <a:off x="0" y="5164138"/>
            <a:ext cx="9144000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52400"/>
            <a:ext cx="4495800" cy="609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314450"/>
            <a:ext cx="3008313" cy="4933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42FDB-3BC3-4D62-A02F-8AA345A1E398}" type="datetime1">
              <a:rPr lang="en-US" smtClean="0"/>
              <a:t>9/4/2019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Electrical &amp; Electronics Measurements - Basem ElHalawany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8424" y="6381328"/>
            <a:ext cx="598611" cy="365125"/>
          </a:xfrm>
        </p:spPr>
        <p:txBody>
          <a:bodyPr/>
          <a:lstStyle>
            <a:lvl1pPr>
              <a:defRPr sz="2000" b="1"/>
            </a:lvl1pPr>
          </a:lstStyle>
          <a:p>
            <a:pPr>
              <a:defRPr/>
            </a:pPr>
            <a:fld id="{88487601-5D24-4365-891A-130B42FD3AC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CD3D4-072B-4CA2-9B76-01080170A751}" type="datetime1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Electrical &amp; Electronics Measurements - Basem ElHalawany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EC554-EE6C-4C63-9219-FBC2DAB3E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arth Glass against white,loop.wmv">
            <a:hlinkClick r:id="" action="ppaction://media"/>
          </p:cNvPr>
          <p:cNvPicPr>
            <a:picLocks noChangeAspect="1"/>
          </p:cNvPicPr>
          <p:nvPr/>
        </p:nvPicPr>
        <p:blipFill>
          <a:blip r:embed="rId13" cstate="print"/>
          <a:srcRect t="4839" b="8064"/>
          <a:stretch>
            <a:fillRect/>
          </a:stretch>
        </p:blipFill>
        <p:spPr bwMode="auto">
          <a:xfrm>
            <a:off x="0" y="5486400"/>
            <a:ext cx="2362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7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988" y="142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53975"/>
            <a:ext cx="8686800" cy="1057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55650" y="1676400"/>
            <a:ext cx="81597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BD10D9-F3BC-4719-843F-6DD81EACC022}" type="datetime1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3213" y="6453188"/>
            <a:ext cx="4032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800" b="0" dirty="0" smtClean="0">
                <a:solidFill>
                  <a:schemeClr val="tx1"/>
                </a:solidFill>
                <a:latin typeface="+mn-lt"/>
                <a:cs typeface="Al-Hadith2" pitchFamily="2" charset="-78"/>
              </a:defRPr>
            </a:lvl1pPr>
          </a:lstStyle>
          <a:p>
            <a:pPr>
              <a:defRPr/>
            </a:pPr>
            <a:r>
              <a:rPr lang="en-US"/>
              <a:t>Electrical &amp; Electronics Measurements - Basem ElHalawany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3" y="6356350"/>
            <a:ext cx="3825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730302-7587-4923-A4B9-168291C740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971550" y="6308725"/>
            <a:ext cx="8199438" cy="7302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dt="0"/>
  <p:txStyles>
    <p:titleStyle>
      <a:lvl1pPr algn="ctr" rtl="1" fontAlgn="base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Khalid Art bold" pitchFamily="2" charset="-78"/>
        </a:defRPr>
      </a:lvl1pPr>
      <a:lvl2pPr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2pPr>
      <a:lvl3pPr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3pPr>
      <a:lvl4pPr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4pPr>
      <a:lvl5pPr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5pPr>
      <a:lvl6pPr marL="457200"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6pPr>
      <a:lvl7pPr marL="914400"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7pPr>
      <a:lvl8pPr marL="1371600"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8pPr>
      <a:lvl9pPr marL="1828800"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9pPr>
    </p:titleStyle>
    <p:bodyStyle>
      <a:lvl1pPr marL="342900" indent="-342900" algn="r" rtl="1" fontAlgn="base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mohammad bold art 1" pitchFamily="2" charset="-78"/>
        </a:defRPr>
      </a:lvl1pPr>
      <a:lvl2pPr marL="742950" indent="-285750" algn="r" rtl="1" fontAlgn="base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mohammad bold art 1" pitchFamily="2" charset="-78"/>
        </a:defRPr>
      </a:lvl2pPr>
      <a:lvl3pPr marL="1143000" indent="-228600" algn="r" rtl="1" fontAlgn="base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mohammad bold art 1" pitchFamily="2" charset="-78"/>
        </a:defRPr>
      </a:lvl3pPr>
      <a:lvl4pPr marL="1600200" indent="-228600" algn="r" rtl="1" fontAlgn="base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mohammad bold art 1" pitchFamily="2" charset="-78"/>
        </a:defRPr>
      </a:lvl4pPr>
      <a:lvl5pPr marL="2057400" indent="-228600" algn="r" rtl="1" fontAlgn="base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mohammad bold art 1" pitchFamily="2" charset="-7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/>
              <a:t>Electrical and Electronic Measurements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3419872" y="2780928"/>
            <a:ext cx="5495528" cy="3024336"/>
          </a:xfrm>
        </p:spPr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Proximity Sensors</a:t>
            </a:r>
          </a:p>
          <a:p>
            <a:r>
              <a:rPr lang="ar-EG" sz="4400" b="1" dirty="0">
                <a:solidFill>
                  <a:srgbClr val="C00000"/>
                </a:solidFill>
              </a:rPr>
              <a:t>د. باسم ممدوح الحلوانى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reeform 2"/>
          <p:cNvSpPr>
            <a:spLocks/>
          </p:cNvSpPr>
          <p:nvPr/>
        </p:nvSpPr>
        <p:spPr bwMode="auto">
          <a:xfrm>
            <a:off x="2882900" y="3649663"/>
            <a:ext cx="2887663" cy="152400"/>
          </a:xfrm>
          <a:custGeom>
            <a:avLst/>
            <a:gdLst>
              <a:gd name="T0" fmla="*/ 3 w 1819"/>
              <a:gd name="T1" fmla="*/ 0 h 96"/>
              <a:gd name="T2" fmla="*/ 937 w 1819"/>
              <a:gd name="T3" fmla="*/ 0 h 96"/>
              <a:gd name="T4" fmla="*/ 937 w 1819"/>
              <a:gd name="T5" fmla="*/ 41 h 96"/>
              <a:gd name="T6" fmla="*/ 1818 w 1819"/>
              <a:gd name="T7" fmla="*/ 44 h 96"/>
              <a:gd name="T8" fmla="*/ 1814 w 1819"/>
              <a:gd name="T9" fmla="*/ 95 h 96"/>
              <a:gd name="T10" fmla="*/ 0 w 1819"/>
              <a:gd name="T11" fmla="*/ 95 h 96"/>
              <a:gd name="T12" fmla="*/ 3 w 1819"/>
              <a:gd name="T13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19" h="96">
                <a:moveTo>
                  <a:pt x="3" y="0"/>
                </a:moveTo>
                <a:lnTo>
                  <a:pt x="937" y="0"/>
                </a:lnTo>
                <a:lnTo>
                  <a:pt x="937" y="41"/>
                </a:lnTo>
                <a:lnTo>
                  <a:pt x="1818" y="44"/>
                </a:lnTo>
                <a:lnTo>
                  <a:pt x="1814" y="95"/>
                </a:lnTo>
                <a:lnTo>
                  <a:pt x="0" y="95"/>
                </a:lnTo>
                <a:lnTo>
                  <a:pt x="3" y="0"/>
                </a:lnTo>
              </a:path>
            </a:pathLst>
          </a:custGeom>
          <a:gradFill rotWithShape="0">
            <a:gsLst>
              <a:gs pos="0">
                <a:srgbClr val="CC0000"/>
              </a:gs>
              <a:gs pos="100000">
                <a:srgbClr val="CC0000">
                  <a:gamma/>
                  <a:tint val="10196"/>
                  <a:invGamma/>
                </a:srgbClr>
              </a:gs>
            </a:gsLst>
            <a:lin ang="0" scaled="1"/>
          </a:gradFill>
          <a:ln w="12699" cap="rnd" cmpd="sng">
            <a:solidFill>
              <a:srgbClr val="CC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07" name="Group 3"/>
          <p:cNvGrpSpPr>
            <a:grpSpLocks/>
          </p:cNvGrpSpPr>
          <p:nvPr/>
        </p:nvGrpSpPr>
        <p:grpSpPr bwMode="auto">
          <a:xfrm>
            <a:off x="3016250" y="3008313"/>
            <a:ext cx="3678238" cy="1447800"/>
            <a:chOff x="1900" y="1895"/>
            <a:chExt cx="2317" cy="912"/>
          </a:xfrm>
        </p:grpSpPr>
        <p:sp>
          <p:nvSpPr>
            <p:cNvPr id="47108" name="Arc 4"/>
            <p:cNvSpPr>
              <a:spLocks/>
            </p:cNvSpPr>
            <p:nvPr/>
          </p:nvSpPr>
          <p:spPr bwMode="auto">
            <a:xfrm rot="20460000">
              <a:off x="1900" y="1895"/>
              <a:ext cx="2315" cy="854"/>
            </a:xfrm>
            <a:custGeom>
              <a:avLst/>
              <a:gdLst>
                <a:gd name="G0" fmla="+- 9 0 0"/>
                <a:gd name="G1" fmla="+- 21600 0 0"/>
                <a:gd name="G2" fmla="+- 21600 0 0"/>
                <a:gd name="T0" fmla="*/ 0 w 21609"/>
                <a:gd name="T1" fmla="*/ 0 h 23441"/>
                <a:gd name="T2" fmla="*/ 21530 w 21609"/>
                <a:gd name="T3" fmla="*/ 23441 h 23441"/>
                <a:gd name="T4" fmla="*/ 9 w 21609"/>
                <a:gd name="T5" fmla="*/ 21600 h 23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9" h="23441" fill="none" extrusionOk="0">
                  <a:moveTo>
                    <a:pt x="0" y="0"/>
                  </a:moveTo>
                  <a:cubicBezTo>
                    <a:pt x="3" y="0"/>
                    <a:pt x="6" y="-1"/>
                    <a:pt x="9" y="0"/>
                  </a:cubicBezTo>
                  <a:cubicBezTo>
                    <a:pt x="11938" y="0"/>
                    <a:pt x="21609" y="9670"/>
                    <a:pt x="21609" y="21600"/>
                  </a:cubicBezTo>
                  <a:cubicBezTo>
                    <a:pt x="21609" y="22214"/>
                    <a:pt x="21582" y="22828"/>
                    <a:pt x="21530" y="23441"/>
                  </a:cubicBezTo>
                </a:path>
                <a:path w="21609" h="23441" stroke="0" extrusionOk="0">
                  <a:moveTo>
                    <a:pt x="0" y="0"/>
                  </a:moveTo>
                  <a:cubicBezTo>
                    <a:pt x="3" y="0"/>
                    <a:pt x="6" y="-1"/>
                    <a:pt x="9" y="0"/>
                  </a:cubicBezTo>
                  <a:cubicBezTo>
                    <a:pt x="11938" y="0"/>
                    <a:pt x="21609" y="9670"/>
                    <a:pt x="21609" y="21600"/>
                  </a:cubicBezTo>
                  <a:cubicBezTo>
                    <a:pt x="21609" y="22214"/>
                    <a:pt x="21582" y="22828"/>
                    <a:pt x="21530" y="23441"/>
                  </a:cubicBezTo>
                  <a:lnTo>
                    <a:pt x="9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09" name="Arc 5"/>
            <p:cNvSpPr>
              <a:spLocks/>
            </p:cNvSpPr>
            <p:nvPr/>
          </p:nvSpPr>
          <p:spPr bwMode="auto">
            <a:xfrm rot="11940000">
              <a:off x="1903" y="1954"/>
              <a:ext cx="2314" cy="85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78 w 21600"/>
                <a:gd name="T1" fmla="*/ 23440 h 23440"/>
                <a:gd name="T2" fmla="*/ 21591 w 21600"/>
                <a:gd name="T3" fmla="*/ 0 h 23440"/>
                <a:gd name="T4" fmla="*/ 21600 w 21600"/>
                <a:gd name="T5" fmla="*/ 21600 h 23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440" fill="none" extrusionOk="0">
                  <a:moveTo>
                    <a:pt x="78" y="23439"/>
                  </a:moveTo>
                  <a:cubicBezTo>
                    <a:pt x="26" y="22828"/>
                    <a:pt x="0" y="22214"/>
                    <a:pt x="0" y="21600"/>
                  </a:cubicBezTo>
                  <a:cubicBezTo>
                    <a:pt x="-1" y="9674"/>
                    <a:pt x="9665" y="4"/>
                    <a:pt x="21591" y="0"/>
                  </a:cubicBezTo>
                </a:path>
                <a:path w="21600" h="23440" stroke="0" extrusionOk="0">
                  <a:moveTo>
                    <a:pt x="78" y="23439"/>
                  </a:moveTo>
                  <a:cubicBezTo>
                    <a:pt x="26" y="22828"/>
                    <a:pt x="0" y="22214"/>
                    <a:pt x="0" y="21600"/>
                  </a:cubicBezTo>
                  <a:cubicBezTo>
                    <a:pt x="-1" y="9674"/>
                    <a:pt x="9665" y="4"/>
                    <a:pt x="21591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10" name="Oval 6"/>
          <p:cNvSpPr>
            <a:spLocks noChangeArrowheads="1"/>
          </p:cNvSpPr>
          <p:nvPr/>
        </p:nvSpPr>
        <p:spPr bwMode="auto">
          <a:xfrm>
            <a:off x="6311900" y="3540125"/>
            <a:ext cx="273050" cy="12065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Oval 7"/>
          <p:cNvSpPr>
            <a:spLocks noChangeArrowheads="1"/>
          </p:cNvSpPr>
          <p:nvPr/>
        </p:nvSpPr>
        <p:spPr bwMode="auto">
          <a:xfrm>
            <a:off x="2073275" y="4054475"/>
            <a:ext cx="273050" cy="120650"/>
          </a:xfrm>
          <a:prstGeom prst="ellipse">
            <a:avLst/>
          </a:prstGeom>
          <a:solidFill>
            <a:srgbClr val="00CC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Arc 8"/>
          <p:cNvSpPr>
            <a:spLocks/>
          </p:cNvSpPr>
          <p:nvPr/>
        </p:nvSpPr>
        <p:spPr bwMode="auto">
          <a:xfrm>
            <a:off x="1808163" y="43989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3" name="Arc 9"/>
          <p:cNvSpPr>
            <a:spLocks/>
          </p:cNvSpPr>
          <p:nvPr/>
        </p:nvSpPr>
        <p:spPr bwMode="auto">
          <a:xfrm>
            <a:off x="1836738" y="44370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2139950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5" name="Oval 11"/>
          <p:cNvSpPr>
            <a:spLocks noChangeArrowheads="1"/>
          </p:cNvSpPr>
          <p:nvPr/>
        </p:nvSpPr>
        <p:spPr bwMode="auto">
          <a:xfrm>
            <a:off x="2457450" y="3587750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2139950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2101850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20764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9" name="Oval 15"/>
          <p:cNvSpPr>
            <a:spLocks noChangeArrowheads="1"/>
          </p:cNvSpPr>
          <p:nvPr/>
        </p:nvSpPr>
        <p:spPr bwMode="auto">
          <a:xfrm>
            <a:off x="6216650" y="4044950"/>
            <a:ext cx="368300" cy="139700"/>
          </a:xfrm>
          <a:prstGeom prst="ellipse">
            <a:avLst/>
          </a:prstGeom>
          <a:solidFill>
            <a:srgbClr val="00CC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0" name="Arc 16"/>
          <p:cNvSpPr>
            <a:spLocks/>
          </p:cNvSpPr>
          <p:nvPr/>
        </p:nvSpPr>
        <p:spPr bwMode="auto">
          <a:xfrm>
            <a:off x="6596063" y="4398963"/>
            <a:ext cx="261937" cy="107950"/>
          </a:xfrm>
          <a:custGeom>
            <a:avLst/>
            <a:gdLst>
              <a:gd name="G0" fmla="+- 132 0 0"/>
              <a:gd name="G1" fmla="+- 21600 0 0"/>
              <a:gd name="G2" fmla="+- 21600 0 0"/>
              <a:gd name="T0" fmla="*/ 0 w 21732"/>
              <a:gd name="T1" fmla="*/ 0 h 21600"/>
              <a:gd name="T2" fmla="*/ 21732 w 21732"/>
              <a:gd name="T3" fmla="*/ 21600 h 21600"/>
              <a:gd name="T4" fmla="*/ 132 w 2173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32" h="21600" fill="none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</a:path>
              <a:path w="21732" h="21600" stroke="0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  <a:lnTo>
                  <a:pt x="132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1" name="Arc 17"/>
          <p:cNvSpPr>
            <a:spLocks/>
          </p:cNvSpPr>
          <p:nvPr/>
        </p:nvSpPr>
        <p:spPr bwMode="auto">
          <a:xfrm>
            <a:off x="6567488" y="4437063"/>
            <a:ext cx="261937" cy="107950"/>
          </a:xfrm>
          <a:custGeom>
            <a:avLst/>
            <a:gdLst>
              <a:gd name="G0" fmla="+- 132 0 0"/>
              <a:gd name="G1" fmla="+- 21600 0 0"/>
              <a:gd name="G2" fmla="+- 21600 0 0"/>
              <a:gd name="T0" fmla="*/ 0 w 21732"/>
              <a:gd name="T1" fmla="*/ 0 h 21600"/>
              <a:gd name="T2" fmla="*/ 21732 w 21732"/>
              <a:gd name="T3" fmla="*/ 21600 h 21600"/>
              <a:gd name="T4" fmla="*/ 132 w 2173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32" h="21600" fill="none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</a:path>
              <a:path w="21732" h="21600" stroke="0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  <a:lnTo>
                  <a:pt x="132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5775325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3" name="Oval 19"/>
          <p:cNvSpPr>
            <a:spLocks noChangeArrowheads="1"/>
          </p:cNvSpPr>
          <p:nvPr/>
        </p:nvSpPr>
        <p:spPr bwMode="auto">
          <a:xfrm>
            <a:off x="5870575" y="3587750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4" name="Rectangle 20"/>
          <p:cNvSpPr>
            <a:spLocks noChangeArrowheads="1"/>
          </p:cNvSpPr>
          <p:nvPr/>
        </p:nvSpPr>
        <p:spPr bwMode="auto">
          <a:xfrm>
            <a:off x="5927725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5" name="Rectangle 21"/>
          <p:cNvSpPr>
            <a:spLocks noChangeArrowheads="1"/>
          </p:cNvSpPr>
          <p:nvPr/>
        </p:nvSpPr>
        <p:spPr bwMode="auto">
          <a:xfrm>
            <a:off x="6530975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6" name="Rectangle 22"/>
          <p:cNvSpPr>
            <a:spLocks noChangeArrowheads="1"/>
          </p:cNvSpPr>
          <p:nvPr/>
        </p:nvSpPr>
        <p:spPr bwMode="auto">
          <a:xfrm>
            <a:off x="65722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7" name="Line 23"/>
          <p:cNvSpPr>
            <a:spLocks noChangeShapeType="1"/>
          </p:cNvSpPr>
          <p:nvPr/>
        </p:nvSpPr>
        <p:spPr bwMode="auto">
          <a:xfrm>
            <a:off x="2895600" y="3798888"/>
            <a:ext cx="1485900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8" name="Line 24"/>
          <p:cNvSpPr>
            <a:spLocks noChangeShapeType="1"/>
          </p:cNvSpPr>
          <p:nvPr/>
        </p:nvSpPr>
        <p:spPr bwMode="auto">
          <a:xfrm flipV="1">
            <a:off x="2892425" y="3643313"/>
            <a:ext cx="1474788" cy="3175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9" name="Rectangle 25"/>
          <p:cNvSpPr>
            <a:spLocks noChangeArrowheads="1"/>
          </p:cNvSpPr>
          <p:nvPr/>
        </p:nvSpPr>
        <p:spPr bwMode="auto">
          <a:xfrm>
            <a:off x="4378325" y="3340100"/>
            <a:ext cx="82550" cy="368300"/>
          </a:xfrm>
          <a:prstGeom prst="rect">
            <a:avLst/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0" name="Rectangle 26"/>
          <p:cNvSpPr>
            <a:spLocks noChangeArrowheads="1"/>
          </p:cNvSpPr>
          <p:nvPr/>
        </p:nvSpPr>
        <p:spPr bwMode="auto">
          <a:xfrm>
            <a:off x="1790700" y="4800600"/>
            <a:ext cx="1466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Transmitter</a:t>
            </a:r>
          </a:p>
        </p:txBody>
      </p:sp>
      <p:sp>
        <p:nvSpPr>
          <p:cNvPr id="47131" name="Rectangle 27"/>
          <p:cNvSpPr>
            <a:spLocks noChangeArrowheads="1"/>
          </p:cNvSpPr>
          <p:nvPr/>
        </p:nvSpPr>
        <p:spPr bwMode="auto">
          <a:xfrm>
            <a:off x="5676900" y="4800600"/>
            <a:ext cx="1123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Receiver</a:t>
            </a:r>
          </a:p>
        </p:txBody>
      </p:sp>
      <p:sp>
        <p:nvSpPr>
          <p:cNvPr id="47181" name="Rectangle 7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Optical sensors (Through-beam)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920533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reeform 2"/>
          <p:cNvSpPr>
            <a:spLocks/>
          </p:cNvSpPr>
          <p:nvPr/>
        </p:nvSpPr>
        <p:spPr bwMode="auto">
          <a:xfrm>
            <a:off x="2886075" y="3644900"/>
            <a:ext cx="2900363" cy="166688"/>
          </a:xfrm>
          <a:custGeom>
            <a:avLst/>
            <a:gdLst>
              <a:gd name="T0" fmla="*/ 8 w 1827"/>
              <a:gd name="T1" fmla="*/ 104 h 105"/>
              <a:gd name="T2" fmla="*/ 16 w 1827"/>
              <a:gd name="T3" fmla="*/ 102 h 105"/>
              <a:gd name="T4" fmla="*/ 22 w 1827"/>
              <a:gd name="T5" fmla="*/ 102 h 105"/>
              <a:gd name="T6" fmla="*/ 34 w 1827"/>
              <a:gd name="T7" fmla="*/ 102 h 105"/>
              <a:gd name="T8" fmla="*/ 1826 w 1827"/>
              <a:gd name="T9" fmla="*/ 104 h 105"/>
              <a:gd name="T10" fmla="*/ 1826 w 1827"/>
              <a:gd name="T11" fmla="*/ 85 h 105"/>
              <a:gd name="T12" fmla="*/ 940 w 1827"/>
              <a:gd name="T13" fmla="*/ 85 h 105"/>
              <a:gd name="T14" fmla="*/ 940 w 1827"/>
              <a:gd name="T15" fmla="*/ 2 h 105"/>
              <a:gd name="T16" fmla="*/ 4 w 1827"/>
              <a:gd name="T17" fmla="*/ 0 h 105"/>
              <a:gd name="T18" fmla="*/ 4 w 1827"/>
              <a:gd name="T19" fmla="*/ 6 h 105"/>
              <a:gd name="T20" fmla="*/ 0 w 1827"/>
              <a:gd name="T21" fmla="*/ 102 h 105"/>
              <a:gd name="T22" fmla="*/ 22 w 1827"/>
              <a:gd name="T23" fmla="*/ 102 h 105"/>
              <a:gd name="T24" fmla="*/ 8 w 1827"/>
              <a:gd name="T25" fmla="*/ 104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27" h="105">
                <a:moveTo>
                  <a:pt x="8" y="104"/>
                </a:moveTo>
                <a:lnTo>
                  <a:pt x="16" y="102"/>
                </a:lnTo>
                <a:lnTo>
                  <a:pt x="22" y="102"/>
                </a:lnTo>
                <a:lnTo>
                  <a:pt x="34" y="102"/>
                </a:lnTo>
                <a:lnTo>
                  <a:pt x="1826" y="104"/>
                </a:lnTo>
                <a:lnTo>
                  <a:pt x="1826" y="85"/>
                </a:lnTo>
                <a:lnTo>
                  <a:pt x="940" y="85"/>
                </a:lnTo>
                <a:lnTo>
                  <a:pt x="940" y="2"/>
                </a:lnTo>
                <a:lnTo>
                  <a:pt x="4" y="0"/>
                </a:lnTo>
                <a:lnTo>
                  <a:pt x="4" y="6"/>
                </a:lnTo>
                <a:lnTo>
                  <a:pt x="0" y="102"/>
                </a:lnTo>
                <a:lnTo>
                  <a:pt x="22" y="102"/>
                </a:lnTo>
                <a:lnTo>
                  <a:pt x="8" y="104"/>
                </a:lnTo>
              </a:path>
            </a:pathLst>
          </a:custGeom>
          <a:gradFill rotWithShape="0">
            <a:gsLst>
              <a:gs pos="0">
                <a:srgbClr val="CC0000"/>
              </a:gs>
              <a:gs pos="100000">
                <a:srgbClr val="CC0000">
                  <a:gamma/>
                  <a:tint val="10196"/>
                  <a:invGamma/>
                </a:srgbClr>
              </a:gs>
            </a:gsLst>
            <a:lin ang="0" scaled="1"/>
          </a:gradFill>
          <a:ln w="12699" cap="rnd" cmpd="sng">
            <a:solidFill>
              <a:srgbClr val="C6072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9155" name="Group 3"/>
          <p:cNvGrpSpPr>
            <a:grpSpLocks/>
          </p:cNvGrpSpPr>
          <p:nvPr/>
        </p:nvGrpSpPr>
        <p:grpSpPr bwMode="auto">
          <a:xfrm>
            <a:off x="3016250" y="3008313"/>
            <a:ext cx="3678238" cy="1447800"/>
            <a:chOff x="1900" y="1895"/>
            <a:chExt cx="2317" cy="912"/>
          </a:xfrm>
        </p:grpSpPr>
        <p:sp>
          <p:nvSpPr>
            <p:cNvPr id="49156" name="Arc 4"/>
            <p:cNvSpPr>
              <a:spLocks/>
            </p:cNvSpPr>
            <p:nvPr/>
          </p:nvSpPr>
          <p:spPr bwMode="auto">
            <a:xfrm rot="20460000">
              <a:off x="1900" y="1895"/>
              <a:ext cx="2315" cy="854"/>
            </a:xfrm>
            <a:custGeom>
              <a:avLst/>
              <a:gdLst>
                <a:gd name="G0" fmla="+- 9 0 0"/>
                <a:gd name="G1" fmla="+- 21600 0 0"/>
                <a:gd name="G2" fmla="+- 21600 0 0"/>
                <a:gd name="T0" fmla="*/ 0 w 21609"/>
                <a:gd name="T1" fmla="*/ 0 h 23441"/>
                <a:gd name="T2" fmla="*/ 21530 w 21609"/>
                <a:gd name="T3" fmla="*/ 23441 h 23441"/>
                <a:gd name="T4" fmla="*/ 9 w 21609"/>
                <a:gd name="T5" fmla="*/ 21600 h 23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9" h="23441" fill="none" extrusionOk="0">
                  <a:moveTo>
                    <a:pt x="0" y="0"/>
                  </a:moveTo>
                  <a:cubicBezTo>
                    <a:pt x="3" y="0"/>
                    <a:pt x="6" y="-1"/>
                    <a:pt x="9" y="0"/>
                  </a:cubicBezTo>
                  <a:cubicBezTo>
                    <a:pt x="11938" y="0"/>
                    <a:pt x="21609" y="9670"/>
                    <a:pt x="21609" y="21600"/>
                  </a:cubicBezTo>
                  <a:cubicBezTo>
                    <a:pt x="21609" y="22214"/>
                    <a:pt x="21582" y="22828"/>
                    <a:pt x="21530" y="23441"/>
                  </a:cubicBezTo>
                </a:path>
                <a:path w="21609" h="23441" stroke="0" extrusionOk="0">
                  <a:moveTo>
                    <a:pt x="0" y="0"/>
                  </a:moveTo>
                  <a:cubicBezTo>
                    <a:pt x="3" y="0"/>
                    <a:pt x="6" y="-1"/>
                    <a:pt x="9" y="0"/>
                  </a:cubicBezTo>
                  <a:cubicBezTo>
                    <a:pt x="11938" y="0"/>
                    <a:pt x="21609" y="9670"/>
                    <a:pt x="21609" y="21600"/>
                  </a:cubicBezTo>
                  <a:cubicBezTo>
                    <a:pt x="21609" y="22214"/>
                    <a:pt x="21582" y="22828"/>
                    <a:pt x="21530" y="23441"/>
                  </a:cubicBezTo>
                  <a:lnTo>
                    <a:pt x="9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57" name="Arc 5"/>
            <p:cNvSpPr>
              <a:spLocks/>
            </p:cNvSpPr>
            <p:nvPr/>
          </p:nvSpPr>
          <p:spPr bwMode="auto">
            <a:xfrm rot="11940000">
              <a:off x="1903" y="1954"/>
              <a:ext cx="2314" cy="85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78 w 21600"/>
                <a:gd name="T1" fmla="*/ 23440 h 23440"/>
                <a:gd name="T2" fmla="*/ 21591 w 21600"/>
                <a:gd name="T3" fmla="*/ 0 h 23440"/>
                <a:gd name="T4" fmla="*/ 21600 w 21600"/>
                <a:gd name="T5" fmla="*/ 21600 h 23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440" fill="none" extrusionOk="0">
                  <a:moveTo>
                    <a:pt x="78" y="23439"/>
                  </a:moveTo>
                  <a:cubicBezTo>
                    <a:pt x="26" y="22828"/>
                    <a:pt x="0" y="22214"/>
                    <a:pt x="0" y="21600"/>
                  </a:cubicBezTo>
                  <a:cubicBezTo>
                    <a:pt x="-1" y="9674"/>
                    <a:pt x="9665" y="4"/>
                    <a:pt x="21591" y="0"/>
                  </a:cubicBezTo>
                </a:path>
                <a:path w="21600" h="23440" stroke="0" extrusionOk="0">
                  <a:moveTo>
                    <a:pt x="78" y="23439"/>
                  </a:moveTo>
                  <a:cubicBezTo>
                    <a:pt x="26" y="22828"/>
                    <a:pt x="0" y="22214"/>
                    <a:pt x="0" y="21600"/>
                  </a:cubicBezTo>
                  <a:cubicBezTo>
                    <a:pt x="-1" y="9674"/>
                    <a:pt x="9665" y="4"/>
                    <a:pt x="21591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158" name="Oval 6"/>
          <p:cNvSpPr>
            <a:spLocks noChangeArrowheads="1"/>
          </p:cNvSpPr>
          <p:nvPr/>
        </p:nvSpPr>
        <p:spPr bwMode="auto">
          <a:xfrm>
            <a:off x="6311900" y="3540125"/>
            <a:ext cx="273050" cy="120650"/>
          </a:xfrm>
          <a:prstGeom prst="ellipse">
            <a:avLst/>
          </a:prstGeom>
          <a:solidFill>
            <a:srgbClr val="FFFF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Oval 7"/>
          <p:cNvSpPr>
            <a:spLocks noChangeArrowheads="1"/>
          </p:cNvSpPr>
          <p:nvPr/>
        </p:nvSpPr>
        <p:spPr bwMode="auto">
          <a:xfrm>
            <a:off x="2073275" y="4054475"/>
            <a:ext cx="273050" cy="120650"/>
          </a:xfrm>
          <a:prstGeom prst="ellipse">
            <a:avLst/>
          </a:prstGeom>
          <a:solidFill>
            <a:srgbClr val="00CC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Arc 8"/>
          <p:cNvSpPr>
            <a:spLocks/>
          </p:cNvSpPr>
          <p:nvPr/>
        </p:nvSpPr>
        <p:spPr bwMode="auto">
          <a:xfrm>
            <a:off x="1808163" y="43989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1" name="Arc 9"/>
          <p:cNvSpPr>
            <a:spLocks/>
          </p:cNvSpPr>
          <p:nvPr/>
        </p:nvSpPr>
        <p:spPr bwMode="auto">
          <a:xfrm>
            <a:off x="1836738" y="44370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2139950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3" name="Oval 11"/>
          <p:cNvSpPr>
            <a:spLocks noChangeArrowheads="1"/>
          </p:cNvSpPr>
          <p:nvPr/>
        </p:nvSpPr>
        <p:spPr bwMode="auto">
          <a:xfrm>
            <a:off x="2457450" y="3587750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2139950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2101850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20764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7" name="Oval 15"/>
          <p:cNvSpPr>
            <a:spLocks noChangeArrowheads="1"/>
          </p:cNvSpPr>
          <p:nvPr/>
        </p:nvSpPr>
        <p:spPr bwMode="auto">
          <a:xfrm>
            <a:off x="6216650" y="4044950"/>
            <a:ext cx="368300" cy="139700"/>
          </a:xfrm>
          <a:prstGeom prst="ellipse">
            <a:avLst/>
          </a:prstGeom>
          <a:solidFill>
            <a:srgbClr val="00CC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8" name="Arc 16"/>
          <p:cNvSpPr>
            <a:spLocks/>
          </p:cNvSpPr>
          <p:nvPr/>
        </p:nvSpPr>
        <p:spPr bwMode="auto">
          <a:xfrm>
            <a:off x="6596063" y="4398963"/>
            <a:ext cx="261937" cy="107950"/>
          </a:xfrm>
          <a:custGeom>
            <a:avLst/>
            <a:gdLst>
              <a:gd name="G0" fmla="+- 132 0 0"/>
              <a:gd name="G1" fmla="+- 21600 0 0"/>
              <a:gd name="G2" fmla="+- 21600 0 0"/>
              <a:gd name="T0" fmla="*/ 0 w 21732"/>
              <a:gd name="T1" fmla="*/ 0 h 21600"/>
              <a:gd name="T2" fmla="*/ 21732 w 21732"/>
              <a:gd name="T3" fmla="*/ 21600 h 21600"/>
              <a:gd name="T4" fmla="*/ 132 w 2173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32" h="21600" fill="none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</a:path>
              <a:path w="21732" h="21600" stroke="0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  <a:lnTo>
                  <a:pt x="132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9" name="Arc 17"/>
          <p:cNvSpPr>
            <a:spLocks/>
          </p:cNvSpPr>
          <p:nvPr/>
        </p:nvSpPr>
        <p:spPr bwMode="auto">
          <a:xfrm>
            <a:off x="6567488" y="4437063"/>
            <a:ext cx="261937" cy="107950"/>
          </a:xfrm>
          <a:custGeom>
            <a:avLst/>
            <a:gdLst>
              <a:gd name="G0" fmla="+- 132 0 0"/>
              <a:gd name="G1" fmla="+- 21600 0 0"/>
              <a:gd name="G2" fmla="+- 21600 0 0"/>
              <a:gd name="T0" fmla="*/ 0 w 21732"/>
              <a:gd name="T1" fmla="*/ 0 h 21600"/>
              <a:gd name="T2" fmla="*/ 21732 w 21732"/>
              <a:gd name="T3" fmla="*/ 21600 h 21600"/>
              <a:gd name="T4" fmla="*/ 132 w 2173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32" h="21600" fill="none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</a:path>
              <a:path w="21732" h="21600" stroke="0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  <a:lnTo>
                  <a:pt x="132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5775325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1" name="Oval 19"/>
          <p:cNvSpPr>
            <a:spLocks noChangeArrowheads="1"/>
          </p:cNvSpPr>
          <p:nvPr/>
        </p:nvSpPr>
        <p:spPr bwMode="auto">
          <a:xfrm>
            <a:off x="5870575" y="3587750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5927725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6530975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4" name="Rectangle 22"/>
          <p:cNvSpPr>
            <a:spLocks noChangeArrowheads="1"/>
          </p:cNvSpPr>
          <p:nvPr/>
        </p:nvSpPr>
        <p:spPr bwMode="auto">
          <a:xfrm>
            <a:off x="65722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5" name="Line 23"/>
          <p:cNvSpPr>
            <a:spLocks noChangeShapeType="1"/>
          </p:cNvSpPr>
          <p:nvPr/>
        </p:nvSpPr>
        <p:spPr bwMode="auto">
          <a:xfrm>
            <a:off x="2901950" y="3813175"/>
            <a:ext cx="1485900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6" name="Line 24"/>
          <p:cNvSpPr>
            <a:spLocks noChangeShapeType="1"/>
          </p:cNvSpPr>
          <p:nvPr/>
        </p:nvSpPr>
        <p:spPr bwMode="auto">
          <a:xfrm>
            <a:off x="2895600" y="3651250"/>
            <a:ext cx="1479550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7" name="Rectangle 25"/>
          <p:cNvSpPr>
            <a:spLocks noChangeArrowheads="1"/>
          </p:cNvSpPr>
          <p:nvPr/>
        </p:nvSpPr>
        <p:spPr bwMode="auto">
          <a:xfrm>
            <a:off x="4378325" y="3406775"/>
            <a:ext cx="82550" cy="368300"/>
          </a:xfrm>
          <a:prstGeom prst="rect">
            <a:avLst/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8" name="Rectangle 26"/>
          <p:cNvSpPr>
            <a:spLocks noChangeArrowheads="1"/>
          </p:cNvSpPr>
          <p:nvPr/>
        </p:nvSpPr>
        <p:spPr bwMode="auto">
          <a:xfrm>
            <a:off x="1790700" y="4800600"/>
            <a:ext cx="1466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Transmitter</a:t>
            </a:r>
          </a:p>
        </p:txBody>
      </p:sp>
      <p:sp>
        <p:nvSpPr>
          <p:cNvPr id="49179" name="Rectangle 27"/>
          <p:cNvSpPr>
            <a:spLocks noChangeArrowheads="1"/>
          </p:cNvSpPr>
          <p:nvPr/>
        </p:nvSpPr>
        <p:spPr bwMode="auto">
          <a:xfrm>
            <a:off x="5676900" y="4800600"/>
            <a:ext cx="1123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Receiver</a:t>
            </a:r>
          </a:p>
        </p:txBody>
      </p:sp>
      <p:sp>
        <p:nvSpPr>
          <p:cNvPr id="49229" name="Rectangle 7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Optical sensors (Through-beam)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025749"/>
      </p:ext>
    </p:extLst>
  </p:cSld>
  <p:clrMapOvr>
    <a:masterClrMapping/>
  </p:clrMapOvr>
  <p:transition spd="med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2889250" y="3649663"/>
            <a:ext cx="1490663" cy="160337"/>
          </a:xfrm>
          <a:prstGeom prst="rect">
            <a:avLst/>
          </a:prstGeom>
          <a:gradFill rotWithShape="0">
            <a:gsLst>
              <a:gs pos="0">
                <a:srgbClr val="CC0000"/>
              </a:gs>
              <a:gs pos="100000">
                <a:srgbClr val="CC0000">
                  <a:gamma/>
                  <a:tint val="70196"/>
                  <a:invGamma/>
                </a:srgbClr>
              </a:gs>
            </a:gsLst>
            <a:lin ang="0" scaled="1"/>
          </a:gradFill>
          <a:ln w="12699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03" name="Group 3"/>
          <p:cNvGrpSpPr>
            <a:grpSpLocks/>
          </p:cNvGrpSpPr>
          <p:nvPr/>
        </p:nvGrpSpPr>
        <p:grpSpPr bwMode="auto">
          <a:xfrm>
            <a:off x="3016250" y="3008313"/>
            <a:ext cx="3678238" cy="1447800"/>
            <a:chOff x="1900" y="1895"/>
            <a:chExt cx="2317" cy="912"/>
          </a:xfrm>
        </p:grpSpPr>
        <p:sp>
          <p:nvSpPr>
            <p:cNvPr id="51204" name="Arc 4"/>
            <p:cNvSpPr>
              <a:spLocks/>
            </p:cNvSpPr>
            <p:nvPr/>
          </p:nvSpPr>
          <p:spPr bwMode="auto">
            <a:xfrm rot="20460000">
              <a:off x="1900" y="1895"/>
              <a:ext cx="2315" cy="854"/>
            </a:xfrm>
            <a:custGeom>
              <a:avLst/>
              <a:gdLst>
                <a:gd name="G0" fmla="+- 9 0 0"/>
                <a:gd name="G1" fmla="+- 21600 0 0"/>
                <a:gd name="G2" fmla="+- 21600 0 0"/>
                <a:gd name="T0" fmla="*/ 0 w 21609"/>
                <a:gd name="T1" fmla="*/ 0 h 23441"/>
                <a:gd name="T2" fmla="*/ 21530 w 21609"/>
                <a:gd name="T3" fmla="*/ 23441 h 23441"/>
                <a:gd name="T4" fmla="*/ 9 w 21609"/>
                <a:gd name="T5" fmla="*/ 21600 h 23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9" h="23441" fill="none" extrusionOk="0">
                  <a:moveTo>
                    <a:pt x="0" y="0"/>
                  </a:moveTo>
                  <a:cubicBezTo>
                    <a:pt x="3" y="0"/>
                    <a:pt x="6" y="-1"/>
                    <a:pt x="9" y="0"/>
                  </a:cubicBezTo>
                  <a:cubicBezTo>
                    <a:pt x="11938" y="0"/>
                    <a:pt x="21609" y="9670"/>
                    <a:pt x="21609" y="21600"/>
                  </a:cubicBezTo>
                  <a:cubicBezTo>
                    <a:pt x="21609" y="22214"/>
                    <a:pt x="21582" y="22828"/>
                    <a:pt x="21530" y="23441"/>
                  </a:cubicBezTo>
                </a:path>
                <a:path w="21609" h="23441" stroke="0" extrusionOk="0">
                  <a:moveTo>
                    <a:pt x="0" y="0"/>
                  </a:moveTo>
                  <a:cubicBezTo>
                    <a:pt x="3" y="0"/>
                    <a:pt x="6" y="-1"/>
                    <a:pt x="9" y="0"/>
                  </a:cubicBezTo>
                  <a:cubicBezTo>
                    <a:pt x="11938" y="0"/>
                    <a:pt x="21609" y="9670"/>
                    <a:pt x="21609" y="21600"/>
                  </a:cubicBezTo>
                  <a:cubicBezTo>
                    <a:pt x="21609" y="22214"/>
                    <a:pt x="21582" y="22828"/>
                    <a:pt x="21530" y="23441"/>
                  </a:cubicBezTo>
                  <a:lnTo>
                    <a:pt x="9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5" name="Arc 5"/>
            <p:cNvSpPr>
              <a:spLocks/>
            </p:cNvSpPr>
            <p:nvPr/>
          </p:nvSpPr>
          <p:spPr bwMode="auto">
            <a:xfrm rot="11940000">
              <a:off x="1903" y="1954"/>
              <a:ext cx="2314" cy="85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78 w 21600"/>
                <a:gd name="T1" fmla="*/ 23440 h 23440"/>
                <a:gd name="T2" fmla="*/ 21591 w 21600"/>
                <a:gd name="T3" fmla="*/ 0 h 23440"/>
                <a:gd name="T4" fmla="*/ 21600 w 21600"/>
                <a:gd name="T5" fmla="*/ 21600 h 23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440" fill="none" extrusionOk="0">
                  <a:moveTo>
                    <a:pt x="78" y="23439"/>
                  </a:moveTo>
                  <a:cubicBezTo>
                    <a:pt x="26" y="22828"/>
                    <a:pt x="0" y="22214"/>
                    <a:pt x="0" y="21600"/>
                  </a:cubicBezTo>
                  <a:cubicBezTo>
                    <a:pt x="-1" y="9674"/>
                    <a:pt x="9665" y="4"/>
                    <a:pt x="21591" y="0"/>
                  </a:cubicBezTo>
                </a:path>
                <a:path w="21600" h="23440" stroke="0" extrusionOk="0">
                  <a:moveTo>
                    <a:pt x="78" y="23439"/>
                  </a:moveTo>
                  <a:cubicBezTo>
                    <a:pt x="26" y="22828"/>
                    <a:pt x="0" y="22214"/>
                    <a:pt x="0" y="21600"/>
                  </a:cubicBezTo>
                  <a:cubicBezTo>
                    <a:pt x="-1" y="9674"/>
                    <a:pt x="9665" y="4"/>
                    <a:pt x="21591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06" name="Oval 6"/>
          <p:cNvSpPr>
            <a:spLocks noChangeArrowheads="1"/>
          </p:cNvSpPr>
          <p:nvPr/>
        </p:nvSpPr>
        <p:spPr bwMode="auto">
          <a:xfrm>
            <a:off x="6311900" y="3540125"/>
            <a:ext cx="273050" cy="120650"/>
          </a:xfrm>
          <a:prstGeom prst="ellipse">
            <a:avLst/>
          </a:prstGeom>
          <a:solidFill>
            <a:srgbClr val="FFFF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Oval 7"/>
          <p:cNvSpPr>
            <a:spLocks noChangeArrowheads="1"/>
          </p:cNvSpPr>
          <p:nvPr/>
        </p:nvSpPr>
        <p:spPr bwMode="auto">
          <a:xfrm>
            <a:off x="2073275" y="4054475"/>
            <a:ext cx="273050" cy="120650"/>
          </a:xfrm>
          <a:prstGeom prst="ellipse">
            <a:avLst/>
          </a:prstGeom>
          <a:solidFill>
            <a:srgbClr val="00CC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Arc 8"/>
          <p:cNvSpPr>
            <a:spLocks/>
          </p:cNvSpPr>
          <p:nvPr/>
        </p:nvSpPr>
        <p:spPr bwMode="auto">
          <a:xfrm>
            <a:off x="1808163" y="43989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Arc 9"/>
          <p:cNvSpPr>
            <a:spLocks/>
          </p:cNvSpPr>
          <p:nvPr/>
        </p:nvSpPr>
        <p:spPr bwMode="auto">
          <a:xfrm>
            <a:off x="1836738" y="44370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2139950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1" name="Oval 11"/>
          <p:cNvSpPr>
            <a:spLocks noChangeArrowheads="1"/>
          </p:cNvSpPr>
          <p:nvPr/>
        </p:nvSpPr>
        <p:spPr bwMode="auto">
          <a:xfrm>
            <a:off x="2457450" y="3587750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2139950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2101850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20764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5" name="Oval 15"/>
          <p:cNvSpPr>
            <a:spLocks noChangeArrowheads="1"/>
          </p:cNvSpPr>
          <p:nvPr/>
        </p:nvSpPr>
        <p:spPr bwMode="auto">
          <a:xfrm>
            <a:off x="6216650" y="4044950"/>
            <a:ext cx="368300" cy="139700"/>
          </a:xfrm>
          <a:prstGeom prst="ellipse">
            <a:avLst/>
          </a:prstGeom>
          <a:solidFill>
            <a:srgbClr val="00CC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6" name="Arc 16"/>
          <p:cNvSpPr>
            <a:spLocks/>
          </p:cNvSpPr>
          <p:nvPr/>
        </p:nvSpPr>
        <p:spPr bwMode="auto">
          <a:xfrm>
            <a:off x="6596063" y="4398963"/>
            <a:ext cx="261937" cy="107950"/>
          </a:xfrm>
          <a:custGeom>
            <a:avLst/>
            <a:gdLst>
              <a:gd name="G0" fmla="+- 132 0 0"/>
              <a:gd name="G1" fmla="+- 21600 0 0"/>
              <a:gd name="G2" fmla="+- 21600 0 0"/>
              <a:gd name="T0" fmla="*/ 0 w 21732"/>
              <a:gd name="T1" fmla="*/ 0 h 21600"/>
              <a:gd name="T2" fmla="*/ 21732 w 21732"/>
              <a:gd name="T3" fmla="*/ 21600 h 21600"/>
              <a:gd name="T4" fmla="*/ 132 w 2173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32" h="21600" fill="none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</a:path>
              <a:path w="21732" h="21600" stroke="0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  <a:lnTo>
                  <a:pt x="132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7" name="Arc 17"/>
          <p:cNvSpPr>
            <a:spLocks/>
          </p:cNvSpPr>
          <p:nvPr/>
        </p:nvSpPr>
        <p:spPr bwMode="auto">
          <a:xfrm>
            <a:off x="6567488" y="4437063"/>
            <a:ext cx="261937" cy="107950"/>
          </a:xfrm>
          <a:custGeom>
            <a:avLst/>
            <a:gdLst>
              <a:gd name="G0" fmla="+- 132 0 0"/>
              <a:gd name="G1" fmla="+- 21600 0 0"/>
              <a:gd name="G2" fmla="+- 21600 0 0"/>
              <a:gd name="T0" fmla="*/ 0 w 21732"/>
              <a:gd name="T1" fmla="*/ 0 h 21600"/>
              <a:gd name="T2" fmla="*/ 21732 w 21732"/>
              <a:gd name="T3" fmla="*/ 21600 h 21600"/>
              <a:gd name="T4" fmla="*/ 132 w 2173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32" h="21600" fill="none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</a:path>
              <a:path w="21732" h="21600" stroke="0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  <a:lnTo>
                  <a:pt x="132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8" name="Rectangle 18"/>
          <p:cNvSpPr>
            <a:spLocks noChangeArrowheads="1"/>
          </p:cNvSpPr>
          <p:nvPr/>
        </p:nvSpPr>
        <p:spPr bwMode="auto">
          <a:xfrm>
            <a:off x="5775325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9" name="Oval 19"/>
          <p:cNvSpPr>
            <a:spLocks noChangeArrowheads="1"/>
          </p:cNvSpPr>
          <p:nvPr/>
        </p:nvSpPr>
        <p:spPr bwMode="auto">
          <a:xfrm>
            <a:off x="5870575" y="3587750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0" name="Rectangle 20"/>
          <p:cNvSpPr>
            <a:spLocks noChangeArrowheads="1"/>
          </p:cNvSpPr>
          <p:nvPr/>
        </p:nvSpPr>
        <p:spPr bwMode="auto">
          <a:xfrm>
            <a:off x="5927725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1" name="Rectangle 21"/>
          <p:cNvSpPr>
            <a:spLocks noChangeArrowheads="1"/>
          </p:cNvSpPr>
          <p:nvPr/>
        </p:nvSpPr>
        <p:spPr bwMode="auto">
          <a:xfrm>
            <a:off x="6530975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2" name="Rectangle 22"/>
          <p:cNvSpPr>
            <a:spLocks noChangeArrowheads="1"/>
          </p:cNvSpPr>
          <p:nvPr/>
        </p:nvSpPr>
        <p:spPr bwMode="auto">
          <a:xfrm>
            <a:off x="65722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3" name="Line 23"/>
          <p:cNvSpPr>
            <a:spLocks noChangeShapeType="1"/>
          </p:cNvSpPr>
          <p:nvPr/>
        </p:nvSpPr>
        <p:spPr bwMode="auto">
          <a:xfrm>
            <a:off x="2897188" y="3821113"/>
            <a:ext cx="1485900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4" name="Line 24"/>
          <p:cNvSpPr>
            <a:spLocks noChangeShapeType="1"/>
          </p:cNvSpPr>
          <p:nvPr/>
        </p:nvSpPr>
        <p:spPr bwMode="auto">
          <a:xfrm>
            <a:off x="2898775" y="3648075"/>
            <a:ext cx="1485900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5" name="Rectangle 25"/>
          <p:cNvSpPr>
            <a:spLocks noChangeArrowheads="1"/>
          </p:cNvSpPr>
          <p:nvPr/>
        </p:nvSpPr>
        <p:spPr bwMode="auto">
          <a:xfrm>
            <a:off x="4378325" y="3492500"/>
            <a:ext cx="82550" cy="368300"/>
          </a:xfrm>
          <a:prstGeom prst="rect">
            <a:avLst/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6" name="Rectangle 26"/>
          <p:cNvSpPr>
            <a:spLocks noChangeArrowheads="1"/>
          </p:cNvSpPr>
          <p:nvPr/>
        </p:nvSpPr>
        <p:spPr bwMode="auto">
          <a:xfrm>
            <a:off x="1790700" y="4800600"/>
            <a:ext cx="1466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Transmitter</a:t>
            </a:r>
          </a:p>
        </p:txBody>
      </p:sp>
      <p:sp>
        <p:nvSpPr>
          <p:cNvPr id="51227" name="Rectangle 27"/>
          <p:cNvSpPr>
            <a:spLocks noChangeArrowheads="1"/>
          </p:cNvSpPr>
          <p:nvPr/>
        </p:nvSpPr>
        <p:spPr bwMode="auto">
          <a:xfrm>
            <a:off x="5676900" y="4800600"/>
            <a:ext cx="1123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Receiver</a:t>
            </a:r>
          </a:p>
        </p:txBody>
      </p:sp>
      <p:sp>
        <p:nvSpPr>
          <p:cNvPr id="51277" name="Rectangle 7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Optical sensors (Through-beam)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807097"/>
      </p:ext>
    </p:extLst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reeform 2"/>
          <p:cNvSpPr>
            <a:spLocks/>
          </p:cNvSpPr>
          <p:nvPr/>
        </p:nvSpPr>
        <p:spPr bwMode="auto">
          <a:xfrm>
            <a:off x="2886075" y="3648075"/>
            <a:ext cx="2900363" cy="166688"/>
          </a:xfrm>
          <a:custGeom>
            <a:avLst/>
            <a:gdLst>
              <a:gd name="T0" fmla="*/ 8 w 1827"/>
              <a:gd name="T1" fmla="*/ 0 h 105"/>
              <a:gd name="T2" fmla="*/ 16 w 1827"/>
              <a:gd name="T3" fmla="*/ 2 h 105"/>
              <a:gd name="T4" fmla="*/ 22 w 1827"/>
              <a:gd name="T5" fmla="*/ 2 h 105"/>
              <a:gd name="T6" fmla="*/ 34 w 1827"/>
              <a:gd name="T7" fmla="*/ 2 h 105"/>
              <a:gd name="T8" fmla="*/ 1826 w 1827"/>
              <a:gd name="T9" fmla="*/ 0 h 105"/>
              <a:gd name="T10" fmla="*/ 1826 w 1827"/>
              <a:gd name="T11" fmla="*/ 19 h 105"/>
              <a:gd name="T12" fmla="*/ 940 w 1827"/>
              <a:gd name="T13" fmla="*/ 19 h 105"/>
              <a:gd name="T14" fmla="*/ 940 w 1827"/>
              <a:gd name="T15" fmla="*/ 101 h 105"/>
              <a:gd name="T16" fmla="*/ 4 w 1827"/>
              <a:gd name="T17" fmla="*/ 104 h 105"/>
              <a:gd name="T18" fmla="*/ 4 w 1827"/>
              <a:gd name="T19" fmla="*/ 97 h 105"/>
              <a:gd name="T20" fmla="*/ 0 w 1827"/>
              <a:gd name="T21" fmla="*/ 2 h 105"/>
              <a:gd name="T22" fmla="*/ 22 w 1827"/>
              <a:gd name="T23" fmla="*/ 2 h 105"/>
              <a:gd name="T24" fmla="*/ 8 w 1827"/>
              <a:gd name="T25" fmla="*/ 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27" h="105">
                <a:moveTo>
                  <a:pt x="8" y="0"/>
                </a:moveTo>
                <a:lnTo>
                  <a:pt x="16" y="2"/>
                </a:lnTo>
                <a:lnTo>
                  <a:pt x="22" y="2"/>
                </a:lnTo>
                <a:lnTo>
                  <a:pt x="34" y="2"/>
                </a:lnTo>
                <a:lnTo>
                  <a:pt x="1826" y="0"/>
                </a:lnTo>
                <a:lnTo>
                  <a:pt x="1826" y="19"/>
                </a:lnTo>
                <a:lnTo>
                  <a:pt x="940" y="19"/>
                </a:lnTo>
                <a:lnTo>
                  <a:pt x="940" y="101"/>
                </a:lnTo>
                <a:lnTo>
                  <a:pt x="4" y="104"/>
                </a:lnTo>
                <a:lnTo>
                  <a:pt x="4" y="97"/>
                </a:lnTo>
                <a:lnTo>
                  <a:pt x="0" y="2"/>
                </a:lnTo>
                <a:lnTo>
                  <a:pt x="22" y="2"/>
                </a:lnTo>
                <a:lnTo>
                  <a:pt x="8" y="0"/>
                </a:lnTo>
              </a:path>
            </a:pathLst>
          </a:custGeom>
          <a:gradFill rotWithShape="0">
            <a:gsLst>
              <a:gs pos="0">
                <a:srgbClr val="CC0000"/>
              </a:gs>
              <a:gs pos="100000">
                <a:srgbClr val="CC0000">
                  <a:gamma/>
                  <a:tint val="10196"/>
                  <a:invGamma/>
                </a:srgbClr>
              </a:gs>
            </a:gsLst>
            <a:lin ang="0" scaled="1"/>
          </a:gradFill>
          <a:ln w="12699" cap="rnd" cmpd="sng">
            <a:solidFill>
              <a:srgbClr val="C6072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251" name="Group 3"/>
          <p:cNvGrpSpPr>
            <a:grpSpLocks/>
          </p:cNvGrpSpPr>
          <p:nvPr/>
        </p:nvGrpSpPr>
        <p:grpSpPr bwMode="auto">
          <a:xfrm>
            <a:off x="3016250" y="3008313"/>
            <a:ext cx="3678238" cy="1447800"/>
            <a:chOff x="1900" y="1895"/>
            <a:chExt cx="2317" cy="912"/>
          </a:xfrm>
        </p:grpSpPr>
        <p:sp>
          <p:nvSpPr>
            <p:cNvPr id="53252" name="Arc 4"/>
            <p:cNvSpPr>
              <a:spLocks/>
            </p:cNvSpPr>
            <p:nvPr/>
          </p:nvSpPr>
          <p:spPr bwMode="auto">
            <a:xfrm rot="20460000">
              <a:off x="1900" y="1895"/>
              <a:ext cx="2315" cy="854"/>
            </a:xfrm>
            <a:custGeom>
              <a:avLst/>
              <a:gdLst>
                <a:gd name="G0" fmla="+- 9 0 0"/>
                <a:gd name="G1" fmla="+- 21600 0 0"/>
                <a:gd name="G2" fmla="+- 21600 0 0"/>
                <a:gd name="T0" fmla="*/ 0 w 21609"/>
                <a:gd name="T1" fmla="*/ 0 h 23441"/>
                <a:gd name="T2" fmla="*/ 21530 w 21609"/>
                <a:gd name="T3" fmla="*/ 23441 h 23441"/>
                <a:gd name="T4" fmla="*/ 9 w 21609"/>
                <a:gd name="T5" fmla="*/ 21600 h 23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9" h="23441" fill="none" extrusionOk="0">
                  <a:moveTo>
                    <a:pt x="0" y="0"/>
                  </a:moveTo>
                  <a:cubicBezTo>
                    <a:pt x="3" y="0"/>
                    <a:pt x="6" y="-1"/>
                    <a:pt x="9" y="0"/>
                  </a:cubicBezTo>
                  <a:cubicBezTo>
                    <a:pt x="11938" y="0"/>
                    <a:pt x="21609" y="9670"/>
                    <a:pt x="21609" y="21600"/>
                  </a:cubicBezTo>
                  <a:cubicBezTo>
                    <a:pt x="21609" y="22214"/>
                    <a:pt x="21582" y="22828"/>
                    <a:pt x="21530" y="23441"/>
                  </a:cubicBezTo>
                </a:path>
                <a:path w="21609" h="23441" stroke="0" extrusionOk="0">
                  <a:moveTo>
                    <a:pt x="0" y="0"/>
                  </a:moveTo>
                  <a:cubicBezTo>
                    <a:pt x="3" y="0"/>
                    <a:pt x="6" y="-1"/>
                    <a:pt x="9" y="0"/>
                  </a:cubicBezTo>
                  <a:cubicBezTo>
                    <a:pt x="11938" y="0"/>
                    <a:pt x="21609" y="9670"/>
                    <a:pt x="21609" y="21600"/>
                  </a:cubicBezTo>
                  <a:cubicBezTo>
                    <a:pt x="21609" y="22214"/>
                    <a:pt x="21582" y="22828"/>
                    <a:pt x="21530" y="23441"/>
                  </a:cubicBezTo>
                  <a:lnTo>
                    <a:pt x="9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3" name="Arc 5"/>
            <p:cNvSpPr>
              <a:spLocks/>
            </p:cNvSpPr>
            <p:nvPr/>
          </p:nvSpPr>
          <p:spPr bwMode="auto">
            <a:xfrm rot="11940000">
              <a:off x="1903" y="1954"/>
              <a:ext cx="2314" cy="85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78 w 21600"/>
                <a:gd name="T1" fmla="*/ 23440 h 23440"/>
                <a:gd name="T2" fmla="*/ 21591 w 21600"/>
                <a:gd name="T3" fmla="*/ 0 h 23440"/>
                <a:gd name="T4" fmla="*/ 21600 w 21600"/>
                <a:gd name="T5" fmla="*/ 21600 h 23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440" fill="none" extrusionOk="0">
                  <a:moveTo>
                    <a:pt x="78" y="23439"/>
                  </a:moveTo>
                  <a:cubicBezTo>
                    <a:pt x="26" y="22828"/>
                    <a:pt x="0" y="22214"/>
                    <a:pt x="0" y="21600"/>
                  </a:cubicBezTo>
                  <a:cubicBezTo>
                    <a:pt x="-1" y="9674"/>
                    <a:pt x="9665" y="4"/>
                    <a:pt x="21591" y="0"/>
                  </a:cubicBezTo>
                </a:path>
                <a:path w="21600" h="23440" stroke="0" extrusionOk="0">
                  <a:moveTo>
                    <a:pt x="78" y="23439"/>
                  </a:moveTo>
                  <a:cubicBezTo>
                    <a:pt x="26" y="22828"/>
                    <a:pt x="0" y="22214"/>
                    <a:pt x="0" y="21600"/>
                  </a:cubicBezTo>
                  <a:cubicBezTo>
                    <a:pt x="-1" y="9674"/>
                    <a:pt x="9665" y="4"/>
                    <a:pt x="21591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254" name="Oval 6"/>
          <p:cNvSpPr>
            <a:spLocks noChangeArrowheads="1"/>
          </p:cNvSpPr>
          <p:nvPr/>
        </p:nvSpPr>
        <p:spPr bwMode="auto">
          <a:xfrm>
            <a:off x="6311900" y="3540125"/>
            <a:ext cx="273050" cy="120650"/>
          </a:xfrm>
          <a:prstGeom prst="ellipse">
            <a:avLst/>
          </a:prstGeom>
          <a:solidFill>
            <a:srgbClr val="FFFF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5" name="Oval 7"/>
          <p:cNvSpPr>
            <a:spLocks noChangeArrowheads="1"/>
          </p:cNvSpPr>
          <p:nvPr/>
        </p:nvSpPr>
        <p:spPr bwMode="auto">
          <a:xfrm>
            <a:off x="2073275" y="4054475"/>
            <a:ext cx="273050" cy="120650"/>
          </a:xfrm>
          <a:prstGeom prst="ellipse">
            <a:avLst/>
          </a:prstGeom>
          <a:solidFill>
            <a:srgbClr val="00CC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Arc 8"/>
          <p:cNvSpPr>
            <a:spLocks/>
          </p:cNvSpPr>
          <p:nvPr/>
        </p:nvSpPr>
        <p:spPr bwMode="auto">
          <a:xfrm>
            <a:off x="1808163" y="43989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7" name="Arc 9"/>
          <p:cNvSpPr>
            <a:spLocks/>
          </p:cNvSpPr>
          <p:nvPr/>
        </p:nvSpPr>
        <p:spPr bwMode="auto">
          <a:xfrm>
            <a:off x="1836738" y="44370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2139950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9" name="Oval 11"/>
          <p:cNvSpPr>
            <a:spLocks noChangeArrowheads="1"/>
          </p:cNvSpPr>
          <p:nvPr/>
        </p:nvSpPr>
        <p:spPr bwMode="auto">
          <a:xfrm>
            <a:off x="2457450" y="3587750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2139950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2101850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20764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3" name="Oval 15"/>
          <p:cNvSpPr>
            <a:spLocks noChangeArrowheads="1"/>
          </p:cNvSpPr>
          <p:nvPr/>
        </p:nvSpPr>
        <p:spPr bwMode="auto">
          <a:xfrm>
            <a:off x="6216650" y="4044950"/>
            <a:ext cx="368300" cy="139700"/>
          </a:xfrm>
          <a:prstGeom prst="ellipse">
            <a:avLst/>
          </a:prstGeom>
          <a:solidFill>
            <a:srgbClr val="00CC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4" name="Arc 16"/>
          <p:cNvSpPr>
            <a:spLocks/>
          </p:cNvSpPr>
          <p:nvPr/>
        </p:nvSpPr>
        <p:spPr bwMode="auto">
          <a:xfrm>
            <a:off x="6596063" y="4398963"/>
            <a:ext cx="261937" cy="107950"/>
          </a:xfrm>
          <a:custGeom>
            <a:avLst/>
            <a:gdLst>
              <a:gd name="G0" fmla="+- 132 0 0"/>
              <a:gd name="G1" fmla="+- 21600 0 0"/>
              <a:gd name="G2" fmla="+- 21600 0 0"/>
              <a:gd name="T0" fmla="*/ 0 w 21732"/>
              <a:gd name="T1" fmla="*/ 0 h 21600"/>
              <a:gd name="T2" fmla="*/ 21732 w 21732"/>
              <a:gd name="T3" fmla="*/ 21600 h 21600"/>
              <a:gd name="T4" fmla="*/ 132 w 2173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32" h="21600" fill="none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</a:path>
              <a:path w="21732" h="21600" stroke="0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  <a:lnTo>
                  <a:pt x="132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5" name="Arc 17"/>
          <p:cNvSpPr>
            <a:spLocks/>
          </p:cNvSpPr>
          <p:nvPr/>
        </p:nvSpPr>
        <p:spPr bwMode="auto">
          <a:xfrm>
            <a:off x="6567488" y="4437063"/>
            <a:ext cx="261937" cy="107950"/>
          </a:xfrm>
          <a:custGeom>
            <a:avLst/>
            <a:gdLst>
              <a:gd name="G0" fmla="+- 132 0 0"/>
              <a:gd name="G1" fmla="+- 21600 0 0"/>
              <a:gd name="G2" fmla="+- 21600 0 0"/>
              <a:gd name="T0" fmla="*/ 0 w 21732"/>
              <a:gd name="T1" fmla="*/ 0 h 21600"/>
              <a:gd name="T2" fmla="*/ 21732 w 21732"/>
              <a:gd name="T3" fmla="*/ 21600 h 21600"/>
              <a:gd name="T4" fmla="*/ 132 w 2173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32" h="21600" fill="none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</a:path>
              <a:path w="21732" h="21600" stroke="0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  <a:lnTo>
                  <a:pt x="132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5775325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7" name="Oval 19"/>
          <p:cNvSpPr>
            <a:spLocks noChangeArrowheads="1"/>
          </p:cNvSpPr>
          <p:nvPr/>
        </p:nvSpPr>
        <p:spPr bwMode="auto">
          <a:xfrm>
            <a:off x="5870575" y="3587750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5927725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6530975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65722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1" name="Line 23"/>
          <p:cNvSpPr>
            <a:spLocks noChangeShapeType="1"/>
          </p:cNvSpPr>
          <p:nvPr/>
        </p:nvSpPr>
        <p:spPr bwMode="auto">
          <a:xfrm>
            <a:off x="2901950" y="3813175"/>
            <a:ext cx="1485900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2" name="Line 24"/>
          <p:cNvSpPr>
            <a:spLocks noChangeShapeType="1"/>
          </p:cNvSpPr>
          <p:nvPr/>
        </p:nvSpPr>
        <p:spPr bwMode="auto">
          <a:xfrm>
            <a:off x="2895600" y="3648075"/>
            <a:ext cx="1485900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3" name="Rectangle 25"/>
          <p:cNvSpPr>
            <a:spLocks noChangeArrowheads="1"/>
          </p:cNvSpPr>
          <p:nvPr/>
        </p:nvSpPr>
        <p:spPr bwMode="auto">
          <a:xfrm>
            <a:off x="4378325" y="3683000"/>
            <a:ext cx="82550" cy="368300"/>
          </a:xfrm>
          <a:prstGeom prst="rect">
            <a:avLst/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4" name="Rectangle 26"/>
          <p:cNvSpPr>
            <a:spLocks noChangeArrowheads="1"/>
          </p:cNvSpPr>
          <p:nvPr/>
        </p:nvSpPr>
        <p:spPr bwMode="auto">
          <a:xfrm>
            <a:off x="1790700" y="4800600"/>
            <a:ext cx="1466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Transmitter</a:t>
            </a:r>
          </a:p>
        </p:txBody>
      </p:sp>
      <p:sp>
        <p:nvSpPr>
          <p:cNvPr id="53275" name="Rectangle 27"/>
          <p:cNvSpPr>
            <a:spLocks noChangeArrowheads="1"/>
          </p:cNvSpPr>
          <p:nvPr/>
        </p:nvSpPr>
        <p:spPr bwMode="auto">
          <a:xfrm>
            <a:off x="5676900" y="4800600"/>
            <a:ext cx="1123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Receiver</a:t>
            </a:r>
          </a:p>
        </p:txBody>
      </p:sp>
      <p:sp>
        <p:nvSpPr>
          <p:cNvPr id="53325" name="Rectangle 7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Optical sensors (Through-beam)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283525"/>
      </p:ext>
    </p:extLst>
  </p:cSld>
  <p:clrMapOvr>
    <a:masterClrMapping/>
  </p:clrMapOvr>
  <p:transition spd="med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3016250" y="3008313"/>
            <a:ext cx="3678238" cy="1447800"/>
            <a:chOff x="1900" y="1895"/>
            <a:chExt cx="2317" cy="912"/>
          </a:xfrm>
        </p:grpSpPr>
        <p:sp>
          <p:nvSpPr>
            <p:cNvPr id="55299" name="Arc 3"/>
            <p:cNvSpPr>
              <a:spLocks/>
            </p:cNvSpPr>
            <p:nvPr/>
          </p:nvSpPr>
          <p:spPr bwMode="auto">
            <a:xfrm rot="20460000">
              <a:off x="1900" y="1895"/>
              <a:ext cx="2315" cy="854"/>
            </a:xfrm>
            <a:custGeom>
              <a:avLst/>
              <a:gdLst>
                <a:gd name="G0" fmla="+- 9 0 0"/>
                <a:gd name="G1" fmla="+- 21600 0 0"/>
                <a:gd name="G2" fmla="+- 21600 0 0"/>
                <a:gd name="T0" fmla="*/ 0 w 21609"/>
                <a:gd name="T1" fmla="*/ 0 h 23441"/>
                <a:gd name="T2" fmla="*/ 21530 w 21609"/>
                <a:gd name="T3" fmla="*/ 23441 h 23441"/>
                <a:gd name="T4" fmla="*/ 9 w 21609"/>
                <a:gd name="T5" fmla="*/ 21600 h 23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9" h="23441" fill="none" extrusionOk="0">
                  <a:moveTo>
                    <a:pt x="0" y="0"/>
                  </a:moveTo>
                  <a:cubicBezTo>
                    <a:pt x="3" y="0"/>
                    <a:pt x="6" y="-1"/>
                    <a:pt x="9" y="0"/>
                  </a:cubicBezTo>
                  <a:cubicBezTo>
                    <a:pt x="11938" y="0"/>
                    <a:pt x="21609" y="9670"/>
                    <a:pt x="21609" y="21600"/>
                  </a:cubicBezTo>
                  <a:cubicBezTo>
                    <a:pt x="21609" y="22214"/>
                    <a:pt x="21582" y="22828"/>
                    <a:pt x="21530" y="23441"/>
                  </a:cubicBezTo>
                </a:path>
                <a:path w="21609" h="23441" stroke="0" extrusionOk="0">
                  <a:moveTo>
                    <a:pt x="0" y="0"/>
                  </a:moveTo>
                  <a:cubicBezTo>
                    <a:pt x="3" y="0"/>
                    <a:pt x="6" y="-1"/>
                    <a:pt x="9" y="0"/>
                  </a:cubicBezTo>
                  <a:cubicBezTo>
                    <a:pt x="11938" y="0"/>
                    <a:pt x="21609" y="9670"/>
                    <a:pt x="21609" y="21600"/>
                  </a:cubicBezTo>
                  <a:cubicBezTo>
                    <a:pt x="21609" y="22214"/>
                    <a:pt x="21582" y="22828"/>
                    <a:pt x="21530" y="23441"/>
                  </a:cubicBezTo>
                  <a:lnTo>
                    <a:pt x="9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0" name="Arc 4"/>
            <p:cNvSpPr>
              <a:spLocks/>
            </p:cNvSpPr>
            <p:nvPr/>
          </p:nvSpPr>
          <p:spPr bwMode="auto">
            <a:xfrm rot="11940000">
              <a:off x="1903" y="1954"/>
              <a:ext cx="2314" cy="85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78 w 21600"/>
                <a:gd name="T1" fmla="*/ 23440 h 23440"/>
                <a:gd name="T2" fmla="*/ 21591 w 21600"/>
                <a:gd name="T3" fmla="*/ 0 h 23440"/>
                <a:gd name="T4" fmla="*/ 21600 w 21600"/>
                <a:gd name="T5" fmla="*/ 21600 h 23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440" fill="none" extrusionOk="0">
                  <a:moveTo>
                    <a:pt x="78" y="23439"/>
                  </a:moveTo>
                  <a:cubicBezTo>
                    <a:pt x="26" y="22828"/>
                    <a:pt x="0" y="22214"/>
                    <a:pt x="0" y="21600"/>
                  </a:cubicBezTo>
                  <a:cubicBezTo>
                    <a:pt x="-1" y="9674"/>
                    <a:pt x="9665" y="4"/>
                    <a:pt x="21591" y="0"/>
                  </a:cubicBezTo>
                </a:path>
                <a:path w="21600" h="23440" stroke="0" extrusionOk="0">
                  <a:moveTo>
                    <a:pt x="78" y="23439"/>
                  </a:moveTo>
                  <a:cubicBezTo>
                    <a:pt x="26" y="22828"/>
                    <a:pt x="0" y="22214"/>
                    <a:pt x="0" y="21600"/>
                  </a:cubicBezTo>
                  <a:cubicBezTo>
                    <a:pt x="-1" y="9674"/>
                    <a:pt x="9665" y="4"/>
                    <a:pt x="21591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4378325" y="3854450"/>
            <a:ext cx="82550" cy="368300"/>
          </a:xfrm>
          <a:prstGeom prst="rect">
            <a:avLst/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2" name="Oval 6"/>
          <p:cNvSpPr>
            <a:spLocks noChangeArrowheads="1"/>
          </p:cNvSpPr>
          <p:nvPr/>
        </p:nvSpPr>
        <p:spPr bwMode="auto">
          <a:xfrm>
            <a:off x="6311900" y="3540125"/>
            <a:ext cx="273050" cy="12065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3" name="Oval 7"/>
          <p:cNvSpPr>
            <a:spLocks noChangeArrowheads="1"/>
          </p:cNvSpPr>
          <p:nvPr/>
        </p:nvSpPr>
        <p:spPr bwMode="auto">
          <a:xfrm>
            <a:off x="2073275" y="4054475"/>
            <a:ext cx="273050" cy="120650"/>
          </a:xfrm>
          <a:prstGeom prst="ellipse">
            <a:avLst/>
          </a:prstGeom>
          <a:solidFill>
            <a:srgbClr val="00CC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2901950" y="3654425"/>
            <a:ext cx="2863850" cy="149225"/>
          </a:xfrm>
          <a:prstGeom prst="rect">
            <a:avLst/>
          </a:prstGeom>
          <a:gradFill rotWithShape="0">
            <a:gsLst>
              <a:gs pos="0">
                <a:srgbClr val="CC0000"/>
              </a:gs>
              <a:gs pos="100000">
                <a:srgbClr val="CC0000">
                  <a:gamma/>
                  <a:tint val="10196"/>
                  <a:invGamma/>
                </a:srgbClr>
              </a:gs>
            </a:gsLst>
            <a:lin ang="0" scaled="1"/>
          </a:gradFill>
          <a:ln w="12699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5" name="Arc 9"/>
          <p:cNvSpPr>
            <a:spLocks/>
          </p:cNvSpPr>
          <p:nvPr/>
        </p:nvSpPr>
        <p:spPr bwMode="auto">
          <a:xfrm>
            <a:off x="1808163" y="43989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6" name="Arc 10"/>
          <p:cNvSpPr>
            <a:spLocks/>
          </p:cNvSpPr>
          <p:nvPr/>
        </p:nvSpPr>
        <p:spPr bwMode="auto">
          <a:xfrm>
            <a:off x="1836738" y="44370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2139950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8" name="Oval 12"/>
          <p:cNvSpPr>
            <a:spLocks noChangeArrowheads="1"/>
          </p:cNvSpPr>
          <p:nvPr/>
        </p:nvSpPr>
        <p:spPr bwMode="auto">
          <a:xfrm>
            <a:off x="2457450" y="3587750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2139950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2101850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20764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2" name="Oval 16"/>
          <p:cNvSpPr>
            <a:spLocks noChangeArrowheads="1"/>
          </p:cNvSpPr>
          <p:nvPr/>
        </p:nvSpPr>
        <p:spPr bwMode="auto">
          <a:xfrm>
            <a:off x="6216650" y="4044950"/>
            <a:ext cx="368300" cy="139700"/>
          </a:xfrm>
          <a:prstGeom prst="ellipse">
            <a:avLst/>
          </a:prstGeom>
          <a:solidFill>
            <a:srgbClr val="00CC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3" name="Arc 17"/>
          <p:cNvSpPr>
            <a:spLocks/>
          </p:cNvSpPr>
          <p:nvPr/>
        </p:nvSpPr>
        <p:spPr bwMode="auto">
          <a:xfrm>
            <a:off x="6596063" y="4398963"/>
            <a:ext cx="261937" cy="107950"/>
          </a:xfrm>
          <a:custGeom>
            <a:avLst/>
            <a:gdLst>
              <a:gd name="G0" fmla="+- 132 0 0"/>
              <a:gd name="G1" fmla="+- 21600 0 0"/>
              <a:gd name="G2" fmla="+- 21600 0 0"/>
              <a:gd name="T0" fmla="*/ 0 w 21732"/>
              <a:gd name="T1" fmla="*/ 0 h 21600"/>
              <a:gd name="T2" fmla="*/ 21732 w 21732"/>
              <a:gd name="T3" fmla="*/ 21600 h 21600"/>
              <a:gd name="T4" fmla="*/ 132 w 2173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32" h="21600" fill="none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</a:path>
              <a:path w="21732" h="21600" stroke="0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  <a:lnTo>
                  <a:pt x="132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4" name="Arc 18"/>
          <p:cNvSpPr>
            <a:spLocks/>
          </p:cNvSpPr>
          <p:nvPr/>
        </p:nvSpPr>
        <p:spPr bwMode="auto">
          <a:xfrm>
            <a:off x="6567488" y="4437063"/>
            <a:ext cx="261937" cy="107950"/>
          </a:xfrm>
          <a:custGeom>
            <a:avLst/>
            <a:gdLst>
              <a:gd name="G0" fmla="+- 132 0 0"/>
              <a:gd name="G1" fmla="+- 21600 0 0"/>
              <a:gd name="G2" fmla="+- 21600 0 0"/>
              <a:gd name="T0" fmla="*/ 0 w 21732"/>
              <a:gd name="T1" fmla="*/ 0 h 21600"/>
              <a:gd name="T2" fmla="*/ 21732 w 21732"/>
              <a:gd name="T3" fmla="*/ 21600 h 21600"/>
              <a:gd name="T4" fmla="*/ 132 w 2173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32" h="21600" fill="none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</a:path>
              <a:path w="21732" h="21600" stroke="0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  <a:lnTo>
                  <a:pt x="132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5" name="Rectangle 19"/>
          <p:cNvSpPr>
            <a:spLocks noChangeArrowheads="1"/>
          </p:cNvSpPr>
          <p:nvPr/>
        </p:nvSpPr>
        <p:spPr bwMode="auto">
          <a:xfrm>
            <a:off x="5775325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6" name="Oval 20"/>
          <p:cNvSpPr>
            <a:spLocks noChangeArrowheads="1"/>
          </p:cNvSpPr>
          <p:nvPr/>
        </p:nvSpPr>
        <p:spPr bwMode="auto">
          <a:xfrm>
            <a:off x="5870575" y="3587750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7" name="Rectangle 21"/>
          <p:cNvSpPr>
            <a:spLocks noChangeArrowheads="1"/>
          </p:cNvSpPr>
          <p:nvPr/>
        </p:nvSpPr>
        <p:spPr bwMode="auto">
          <a:xfrm>
            <a:off x="5927725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8" name="Rectangle 22"/>
          <p:cNvSpPr>
            <a:spLocks noChangeArrowheads="1"/>
          </p:cNvSpPr>
          <p:nvPr/>
        </p:nvSpPr>
        <p:spPr bwMode="auto">
          <a:xfrm>
            <a:off x="6530975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9" name="Rectangle 23"/>
          <p:cNvSpPr>
            <a:spLocks noChangeArrowheads="1"/>
          </p:cNvSpPr>
          <p:nvPr/>
        </p:nvSpPr>
        <p:spPr bwMode="auto">
          <a:xfrm>
            <a:off x="65722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20" name="Line 24"/>
          <p:cNvSpPr>
            <a:spLocks noChangeShapeType="1"/>
          </p:cNvSpPr>
          <p:nvPr/>
        </p:nvSpPr>
        <p:spPr bwMode="auto">
          <a:xfrm>
            <a:off x="2895600" y="3810000"/>
            <a:ext cx="1485900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21" name="Line 25"/>
          <p:cNvSpPr>
            <a:spLocks noChangeShapeType="1"/>
          </p:cNvSpPr>
          <p:nvPr/>
        </p:nvSpPr>
        <p:spPr bwMode="auto">
          <a:xfrm>
            <a:off x="2895600" y="3651250"/>
            <a:ext cx="1485900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22" name="Line 26"/>
          <p:cNvSpPr>
            <a:spLocks noChangeShapeType="1"/>
          </p:cNvSpPr>
          <p:nvPr/>
        </p:nvSpPr>
        <p:spPr bwMode="auto">
          <a:xfrm>
            <a:off x="4368800" y="3810000"/>
            <a:ext cx="1403350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23" name="Line 27"/>
          <p:cNvSpPr>
            <a:spLocks noChangeShapeType="1"/>
          </p:cNvSpPr>
          <p:nvPr/>
        </p:nvSpPr>
        <p:spPr bwMode="auto">
          <a:xfrm>
            <a:off x="4368800" y="3651250"/>
            <a:ext cx="1403350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24" name="Rectangle 28"/>
          <p:cNvSpPr>
            <a:spLocks noChangeArrowheads="1"/>
          </p:cNvSpPr>
          <p:nvPr/>
        </p:nvSpPr>
        <p:spPr bwMode="auto">
          <a:xfrm>
            <a:off x="1790700" y="4800600"/>
            <a:ext cx="1466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Transmitter</a:t>
            </a:r>
          </a:p>
        </p:txBody>
      </p:sp>
      <p:sp>
        <p:nvSpPr>
          <p:cNvPr id="55325" name="Rectangle 29"/>
          <p:cNvSpPr>
            <a:spLocks noChangeArrowheads="1"/>
          </p:cNvSpPr>
          <p:nvPr/>
        </p:nvSpPr>
        <p:spPr bwMode="auto">
          <a:xfrm>
            <a:off x="5676900" y="4800600"/>
            <a:ext cx="1123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Receiver</a:t>
            </a:r>
          </a:p>
        </p:txBody>
      </p:sp>
      <p:sp>
        <p:nvSpPr>
          <p:cNvPr id="55375" name="Rectangle 7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Optical sensors (Through-beam)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142959"/>
      </p:ext>
    </p:extLst>
  </p:cSld>
  <p:clrMapOvr>
    <a:masterClrMapping/>
  </p:clrMapOvr>
  <p:transition spd="med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3016250" y="3008313"/>
            <a:ext cx="3678238" cy="1447800"/>
            <a:chOff x="1900" y="1895"/>
            <a:chExt cx="2317" cy="912"/>
          </a:xfrm>
        </p:grpSpPr>
        <p:sp>
          <p:nvSpPr>
            <p:cNvPr id="57347" name="Arc 3"/>
            <p:cNvSpPr>
              <a:spLocks/>
            </p:cNvSpPr>
            <p:nvPr/>
          </p:nvSpPr>
          <p:spPr bwMode="auto">
            <a:xfrm rot="20460000">
              <a:off x="1900" y="1895"/>
              <a:ext cx="2315" cy="854"/>
            </a:xfrm>
            <a:custGeom>
              <a:avLst/>
              <a:gdLst>
                <a:gd name="G0" fmla="+- 9 0 0"/>
                <a:gd name="G1" fmla="+- 21600 0 0"/>
                <a:gd name="G2" fmla="+- 21600 0 0"/>
                <a:gd name="T0" fmla="*/ 0 w 21609"/>
                <a:gd name="T1" fmla="*/ 0 h 23441"/>
                <a:gd name="T2" fmla="*/ 21530 w 21609"/>
                <a:gd name="T3" fmla="*/ 23441 h 23441"/>
                <a:gd name="T4" fmla="*/ 9 w 21609"/>
                <a:gd name="T5" fmla="*/ 21600 h 23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9" h="23441" fill="none" extrusionOk="0">
                  <a:moveTo>
                    <a:pt x="0" y="0"/>
                  </a:moveTo>
                  <a:cubicBezTo>
                    <a:pt x="3" y="0"/>
                    <a:pt x="6" y="-1"/>
                    <a:pt x="9" y="0"/>
                  </a:cubicBezTo>
                  <a:cubicBezTo>
                    <a:pt x="11938" y="0"/>
                    <a:pt x="21609" y="9670"/>
                    <a:pt x="21609" y="21600"/>
                  </a:cubicBezTo>
                  <a:cubicBezTo>
                    <a:pt x="21609" y="22214"/>
                    <a:pt x="21582" y="22828"/>
                    <a:pt x="21530" y="23441"/>
                  </a:cubicBezTo>
                </a:path>
                <a:path w="21609" h="23441" stroke="0" extrusionOk="0">
                  <a:moveTo>
                    <a:pt x="0" y="0"/>
                  </a:moveTo>
                  <a:cubicBezTo>
                    <a:pt x="3" y="0"/>
                    <a:pt x="6" y="-1"/>
                    <a:pt x="9" y="0"/>
                  </a:cubicBezTo>
                  <a:cubicBezTo>
                    <a:pt x="11938" y="0"/>
                    <a:pt x="21609" y="9670"/>
                    <a:pt x="21609" y="21600"/>
                  </a:cubicBezTo>
                  <a:cubicBezTo>
                    <a:pt x="21609" y="22214"/>
                    <a:pt x="21582" y="22828"/>
                    <a:pt x="21530" y="23441"/>
                  </a:cubicBezTo>
                  <a:lnTo>
                    <a:pt x="9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48" name="Arc 4"/>
            <p:cNvSpPr>
              <a:spLocks/>
            </p:cNvSpPr>
            <p:nvPr/>
          </p:nvSpPr>
          <p:spPr bwMode="auto">
            <a:xfrm rot="11940000">
              <a:off x="1903" y="1954"/>
              <a:ext cx="2314" cy="85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78 w 21600"/>
                <a:gd name="T1" fmla="*/ 23440 h 23440"/>
                <a:gd name="T2" fmla="*/ 21591 w 21600"/>
                <a:gd name="T3" fmla="*/ 0 h 23440"/>
                <a:gd name="T4" fmla="*/ 21600 w 21600"/>
                <a:gd name="T5" fmla="*/ 21600 h 23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440" fill="none" extrusionOk="0">
                  <a:moveTo>
                    <a:pt x="78" y="23439"/>
                  </a:moveTo>
                  <a:cubicBezTo>
                    <a:pt x="26" y="22828"/>
                    <a:pt x="0" y="22214"/>
                    <a:pt x="0" y="21600"/>
                  </a:cubicBezTo>
                  <a:cubicBezTo>
                    <a:pt x="-1" y="9674"/>
                    <a:pt x="9665" y="4"/>
                    <a:pt x="21591" y="0"/>
                  </a:cubicBezTo>
                </a:path>
                <a:path w="21600" h="23440" stroke="0" extrusionOk="0">
                  <a:moveTo>
                    <a:pt x="78" y="23439"/>
                  </a:moveTo>
                  <a:cubicBezTo>
                    <a:pt x="26" y="22828"/>
                    <a:pt x="0" y="22214"/>
                    <a:pt x="0" y="21600"/>
                  </a:cubicBezTo>
                  <a:cubicBezTo>
                    <a:pt x="-1" y="9674"/>
                    <a:pt x="9665" y="4"/>
                    <a:pt x="21591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4378325" y="2044700"/>
            <a:ext cx="82550" cy="368300"/>
          </a:xfrm>
          <a:prstGeom prst="rect">
            <a:avLst/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Oval 6"/>
          <p:cNvSpPr>
            <a:spLocks noChangeArrowheads="1"/>
          </p:cNvSpPr>
          <p:nvPr/>
        </p:nvSpPr>
        <p:spPr bwMode="auto">
          <a:xfrm>
            <a:off x="6311900" y="3540125"/>
            <a:ext cx="273050" cy="12065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Oval 7"/>
          <p:cNvSpPr>
            <a:spLocks noChangeArrowheads="1"/>
          </p:cNvSpPr>
          <p:nvPr/>
        </p:nvSpPr>
        <p:spPr bwMode="auto">
          <a:xfrm>
            <a:off x="2073275" y="4054475"/>
            <a:ext cx="273050" cy="120650"/>
          </a:xfrm>
          <a:prstGeom prst="ellipse">
            <a:avLst/>
          </a:prstGeom>
          <a:solidFill>
            <a:srgbClr val="00CC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2901950" y="3654425"/>
            <a:ext cx="2863850" cy="149225"/>
          </a:xfrm>
          <a:prstGeom prst="rect">
            <a:avLst/>
          </a:prstGeom>
          <a:gradFill rotWithShape="0">
            <a:gsLst>
              <a:gs pos="0">
                <a:srgbClr val="CC0000"/>
              </a:gs>
              <a:gs pos="100000">
                <a:srgbClr val="CC0000">
                  <a:gamma/>
                  <a:tint val="10196"/>
                  <a:invGamma/>
                </a:srgbClr>
              </a:gs>
            </a:gsLst>
            <a:lin ang="0" scaled="1"/>
          </a:gradFill>
          <a:ln w="12699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3" name="Arc 9"/>
          <p:cNvSpPr>
            <a:spLocks/>
          </p:cNvSpPr>
          <p:nvPr/>
        </p:nvSpPr>
        <p:spPr bwMode="auto">
          <a:xfrm>
            <a:off x="1808163" y="43989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Arc 10"/>
          <p:cNvSpPr>
            <a:spLocks/>
          </p:cNvSpPr>
          <p:nvPr/>
        </p:nvSpPr>
        <p:spPr bwMode="auto">
          <a:xfrm>
            <a:off x="1836738" y="44370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2139950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6" name="Oval 12"/>
          <p:cNvSpPr>
            <a:spLocks noChangeArrowheads="1"/>
          </p:cNvSpPr>
          <p:nvPr/>
        </p:nvSpPr>
        <p:spPr bwMode="auto">
          <a:xfrm>
            <a:off x="2457450" y="3587750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2139950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2101850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20764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0" name="Oval 16"/>
          <p:cNvSpPr>
            <a:spLocks noChangeArrowheads="1"/>
          </p:cNvSpPr>
          <p:nvPr/>
        </p:nvSpPr>
        <p:spPr bwMode="auto">
          <a:xfrm>
            <a:off x="6216650" y="4044950"/>
            <a:ext cx="368300" cy="139700"/>
          </a:xfrm>
          <a:prstGeom prst="ellipse">
            <a:avLst/>
          </a:prstGeom>
          <a:solidFill>
            <a:srgbClr val="00CC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1" name="Arc 17"/>
          <p:cNvSpPr>
            <a:spLocks/>
          </p:cNvSpPr>
          <p:nvPr/>
        </p:nvSpPr>
        <p:spPr bwMode="auto">
          <a:xfrm>
            <a:off x="6596063" y="4398963"/>
            <a:ext cx="261937" cy="107950"/>
          </a:xfrm>
          <a:custGeom>
            <a:avLst/>
            <a:gdLst>
              <a:gd name="G0" fmla="+- 132 0 0"/>
              <a:gd name="G1" fmla="+- 21600 0 0"/>
              <a:gd name="G2" fmla="+- 21600 0 0"/>
              <a:gd name="T0" fmla="*/ 0 w 21732"/>
              <a:gd name="T1" fmla="*/ 0 h 21600"/>
              <a:gd name="T2" fmla="*/ 21732 w 21732"/>
              <a:gd name="T3" fmla="*/ 21600 h 21600"/>
              <a:gd name="T4" fmla="*/ 132 w 2173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32" h="21600" fill="none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</a:path>
              <a:path w="21732" h="21600" stroke="0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  <a:lnTo>
                  <a:pt x="132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2" name="Arc 18"/>
          <p:cNvSpPr>
            <a:spLocks/>
          </p:cNvSpPr>
          <p:nvPr/>
        </p:nvSpPr>
        <p:spPr bwMode="auto">
          <a:xfrm>
            <a:off x="6567488" y="4437063"/>
            <a:ext cx="261937" cy="107950"/>
          </a:xfrm>
          <a:custGeom>
            <a:avLst/>
            <a:gdLst>
              <a:gd name="G0" fmla="+- 132 0 0"/>
              <a:gd name="G1" fmla="+- 21600 0 0"/>
              <a:gd name="G2" fmla="+- 21600 0 0"/>
              <a:gd name="T0" fmla="*/ 0 w 21732"/>
              <a:gd name="T1" fmla="*/ 0 h 21600"/>
              <a:gd name="T2" fmla="*/ 21732 w 21732"/>
              <a:gd name="T3" fmla="*/ 21600 h 21600"/>
              <a:gd name="T4" fmla="*/ 132 w 2173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32" h="21600" fill="none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</a:path>
              <a:path w="21732" h="21600" stroke="0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  <a:lnTo>
                  <a:pt x="132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5775325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4" name="Oval 20"/>
          <p:cNvSpPr>
            <a:spLocks noChangeArrowheads="1"/>
          </p:cNvSpPr>
          <p:nvPr/>
        </p:nvSpPr>
        <p:spPr bwMode="auto">
          <a:xfrm>
            <a:off x="5870575" y="3587750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5927725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6530975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auto">
          <a:xfrm>
            <a:off x="65722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8" name="Line 24"/>
          <p:cNvSpPr>
            <a:spLocks noChangeShapeType="1"/>
          </p:cNvSpPr>
          <p:nvPr/>
        </p:nvSpPr>
        <p:spPr bwMode="auto">
          <a:xfrm>
            <a:off x="2895600" y="3810000"/>
            <a:ext cx="1485900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9" name="Line 25"/>
          <p:cNvSpPr>
            <a:spLocks noChangeShapeType="1"/>
          </p:cNvSpPr>
          <p:nvPr/>
        </p:nvSpPr>
        <p:spPr bwMode="auto">
          <a:xfrm>
            <a:off x="2895600" y="3648075"/>
            <a:ext cx="1485900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70" name="Line 26"/>
          <p:cNvSpPr>
            <a:spLocks noChangeShapeType="1"/>
          </p:cNvSpPr>
          <p:nvPr/>
        </p:nvSpPr>
        <p:spPr bwMode="auto">
          <a:xfrm>
            <a:off x="4362450" y="3810000"/>
            <a:ext cx="1403350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71" name="Line 27"/>
          <p:cNvSpPr>
            <a:spLocks noChangeShapeType="1"/>
          </p:cNvSpPr>
          <p:nvPr/>
        </p:nvSpPr>
        <p:spPr bwMode="auto">
          <a:xfrm>
            <a:off x="4368800" y="3648075"/>
            <a:ext cx="1403350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72" name="Rectangle 28"/>
          <p:cNvSpPr>
            <a:spLocks noChangeArrowheads="1"/>
          </p:cNvSpPr>
          <p:nvPr/>
        </p:nvSpPr>
        <p:spPr bwMode="auto">
          <a:xfrm>
            <a:off x="4543425" y="207645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400"/>
              <a:t>Target</a:t>
            </a:r>
          </a:p>
        </p:txBody>
      </p:sp>
      <p:sp>
        <p:nvSpPr>
          <p:cNvPr id="57373" name="Rectangle 29"/>
          <p:cNvSpPr>
            <a:spLocks noChangeArrowheads="1"/>
          </p:cNvSpPr>
          <p:nvPr/>
        </p:nvSpPr>
        <p:spPr bwMode="auto">
          <a:xfrm>
            <a:off x="304800" y="5273675"/>
            <a:ext cx="7100888" cy="132408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marL="342900" indent="-342900" algn="l" defTabSz="762000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b="1" dirty="0"/>
              <a:t>Long sensing distance: up to 30 metres with some devices</a:t>
            </a:r>
          </a:p>
          <a:p>
            <a:pPr marL="342900" indent="-342900" algn="l" defTabSz="762000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b="1" dirty="0"/>
              <a:t>Will detect all but very transparent materials</a:t>
            </a:r>
          </a:p>
          <a:p>
            <a:pPr marL="342900" indent="-342900" algn="l" defTabSz="762000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b="1" dirty="0"/>
              <a:t>Must be accurately aligned</a:t>
            </a:r>
          </a:p>
        </p:txBody>
      </p:sp>
      <p:sp>
        <p:nvSpPr>
          <p:cNvPr id="57374" name="Rectangle 30"/>
          <p:cNvSpPr>
            <a:spLocks noChangeArrowheads="1"/>
          </p:cNvSpPr>
          <p:nvPr/>
        </p:nvSpPr>
        <p:spPr bwMode="auto">
          <a:xfrm>
            <a:off x="1790700" y="4800600"/>
            <a:ext cx="1466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Transmitter</a:t>
            </a:r>
          </a:p>
        </p:txBody>
      </p:sp>
      <p:sp>
        <p:nvSpPr>
          <p:cNvPr id="57375" name="Rectangle 31"/>
          <p:cNvSpPr>
            <a:spLocks noChangeArrowheads="1"/>
          </p:cNvSpPr>
          <p:nvPr/>
        </p:nvSpPr>
        <p:spPr bwMode="auto">
          <a:xfrm>
            <a:off x="5676900" y="4800600"/>
            <a:ext cx="1123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Receiver</a:t>
            </a:r>
          </a:p>
        </p:txBody>
      </p:sp>
      <p:sp>
        <p:nvSpPr>
          <p:cNvPr id="57425" name="Rectangle 8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Optical sensors (Through-beam)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103704"/>
      </p:ext>
    </p:extLst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Freeform 3"/>
          <p:cNvSpPr>
            <a:spLocks/>
          </p:cNvSpPr>
          <p:nvPr/>
        </p:nvSpPr>
        <p:spPr bwMode="auto">
          <a:xfrm>
            <a:off x="6848475" y="3067050"/>
            <a:ext cx="458788" cy="1373188"/>
          </a:xfrm>
          <a:custGeom>
            <a:avLst/>
            <a:gdLst>
              <a:gd name="T0" fmla="*/ 0 w 289"/>
              <a:gd name="T1" fmla="*/ 0 h 865"/>
              <a:gd name="T2" fmla="*/ 288 w 289"/>
              <a:gd name="T3" fmla="*/ 0 h 865"/>
              <a:gd name="T4" fmla="*/ 288 w 289"/>
              <a:gd name="T5" fmla="*/ 864 h 865"/>
              <a:gd name="T6" fmla="*/ 0 w 289"/>
              <a:gd name="T7" fmla="*/ 864 h 865"/>
              <a:gd name="T8" fmla="*/ 144 w 289"/>
              <a:gd name="T9" fmla="*/ 720 h 865"/>
              <a:gd name="T10" fmla="*/ 0 w 289"/>
              <a:gd name="T11" fmla="*/ 576 h 865"/>
              <a:gd name="T12" fmla="*/ 144 w 289"/>
              <a:gd name="T13" fmla="*/ 432 h 865"/>
              <a:gd name="T14" fmla="*/ 0 w 289"/>
              <a:gd name="T15" fmla="*/ 288 h 865"/>
              <a:gd name="T16" fmla="*/ 144 w 289"/>
              <a:gd name="T17" fmla="*/ 144 h 865"/>
              <a:gd name="T18" fmla="*/ 0 w 289"/>
              <a:gd name="T19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9" h="865">
                <a:moveTo>
                  <a:pt x="0" y="0"/>
                </a:moveTo>
                <a:lnTo>
                  <a:pt x="288" y="0"/>
                </a:lnTo>
                <a:lnTo>
                  <a:pt x="288" y="864"/>
                </a:lnTo>
                <a:lnTo>
                  <a:pt x="0" y="864"/>
                </a:lnTo>
                <a:lnTo>
                  <a:pt x="144" y="720"/>
                </a:lnTo>
                <a:lnTo>
                  <a:pt x="0" y="576"/>
                </a:lnTo>
                <a:lnTo>
                  <a:pt x="144" y="432"/>
                </a:lnTo>
                <a:lnTo>
                  <a:pt x="0" y="288"/>
                </a:lnTo>
                <a:lnTo>
                  <a:pt x="144" y="144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699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6648450" y="4857750"/>
            <a:ext cx="1276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Reflector (prismatic)</a:t>
            </a:r>
          </a:p>
        </p:txBody>
      </p:sp>
      <p:grpSp>
        <p:nvGrpSpPr>
          <p:cNvPr id="61445" name="Group 5"/>
          <p:cNvGrpSpPr>
            <a:grpSpLocks/>
          </p:cNvGrpSpPr>
          <p:nvPr/>
        </p:nvGrpSpPr>
        <p:grpSpPr bwMode="auto">
          <a:xfrm>
            <a:off x="1562100" y="3435350"/>
            <a:ext cx="1828800" cy="1660525"/>
            <a:chOff x="984" y="2164"/>
            <a:chExt cx="1152" cy="1046"/>
          </a:xfrm>
        </p:grpSpPr>
        <p:grpSp>
          <p:nvGrpSpPr>
            <p:cNvPr id="61446" name="Group 6"/>
            <p:cNvGrpSpPr>
              <a:grpSpLocks/>
            </p:cNvGrpSpPr>
            <p:nvPr/>
          </p:nvGrpSpPr>
          <p:grpSpPr bwMode="auto">
            <a:xfrm>
              <a:off x="984" y="2164"/>
              <a:ext cx="1152" cy="1046"/>
              <a:chOff x="984" y="2164"/>
              <a:chExt cx="1152" cy="1046"/>
            </a:xfrm>
          </p:grpSpPr>
          <p:sp>
            <p:nvSpPr>
              <p:cNvPr id="61447" name="Oval 7"/>
              <p:cNvSpPr>
                <a:spLocks noChangeArrowheads="1"/>
              </p:cNvSpPr>
              <p:nvPr/>
            </p:nvSpPr>
            <p:spPr bwMode="auto">
              <a:xfrm>
                <a:off x="1306" y="2224"/>
                <a:ext cx="172" cy="76"/>
              </a:xfrm>
              <a:prstGeom prst="ellipse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48" name="Rectangle 8"/>
              <p:cNvSpPr>
                <a:spLocks noChangeArrowheads="1"/>
              </p:cNvSpPr>
              <p:nvPr/>
            </p:nvSpPr>
            <p:spPr bwMode="auto">
              <a:xfrm>
                <a:off x="1348" y="2164"/>
                <a:ext cx="472" cy="71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89804"/>
                      <a:invGamma/>
                    </a:scheme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49" name="Oval 9"/>
              <p:cNvSpPr>
                <a:spLocks noChangeArrowheads="1"/>
              </p:cNvSpPr>
              <p:nvPr/>
            </p:nvSpPr>
            <p:spPr bwMode="auto">
              <a:xfrm>
                <a:off x="1542" y="2374"/>
                <a:ext cx="212" cy="168"/>
              </a:xfrm>
              <a:prstGeom prst="ellipse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50" name="Oval 10"/>
              <p:cNvSpPr>
                <a:spLocks noChangeArrowheads="1"/>
              </p:cNvSpPr>
              <p:nvPr/>
            </p:nvSpPr>
            <p:spPr bwMode="auto">
              <a:xfrm>
                <a:off x="1306" y="2554"/>
                <a:ext cx="172" cy="76"/>
              </a:xfrm>
              <a:prstGeom prst="ellipse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51" name="Arc 11"/>
              <p:cNvSpPr>
                <a:spLocks/>
              </p:cNvSpPr>
              <p:nvPr/>
            </p:nvSpPr>
            <p:spPr bwMode="auto">
              <a:xfrm>
                <a:off x="1139" y="2771"/>
                <a:ext cx="164" cy="68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21600"/>
                  <a:gd name="T1" fmla="*/ 21600 h 21600"/>
                  <a:gd name="T2" fmla="*/ 21468 w 21600"/>
                  <a:gd name="T3" fmla="*/ 0 h 21600"/>
                  <a:gd name="T4" fmla="*/ 2160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722"/>
                      <a:pt x="9590" y="72"/>
                      <a:pt x="21468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722"/>
                      <a:pt x="9590" y="72"/>
                      <a:pt x="21468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699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52" name="Arc 12"/>
              <p:cNvSpPr>
                <a:spLocks/>
              </p:cNvSpPr>
              <p:nvPr/>
            </p:nvSpPr>
            <p:spPr bwMode="auto">
              <a:xfrm>
                <a:off x="1157" y="2795"/>
                <a:ext cx="164" cy="68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21600"/>
                  <a:gd name="T1" fmla="*/ 21600 h 21600"/>
                  <a:gd name="T2" fmla="*/ 21468 w 21600"/>
                  <a:gd name="T3" fmla="*/ 0 h 21600"/>
                  <a:gd name="T4" fmla="*/ 2160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722"/>
                      <a:pt x="9590" y="72"/>
                      <a:pt x="21468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722"/>
                      <a:pt x="9590" y="72"/>
                      <a:pt x="21468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699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53" name="Oval 13"/>
              <p:cNvSpPr>
                <a:spLocks noChangeArrowheads="1"/>
              </p:cNvSpPr>
              <p:nvPr/>
            </p:nvSpPr>
            <p:spPr bwMode="auto">
              <a:xfrm>
                <a:off x="1542" y="2206"/>
                <a:ext cx="212" cy="168"/>
              </a:xfrm>
              <a:prstGeom prst="ellipse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54" name="Rectangle 14"/>
              <p:cNvSpPr>
                <a:spLocks noChangeArrowheads="1"/>
              </p:cNvSpPr>
              <p:nvPr/>
            </p:nvSpPr>
            <p:spPr bwMode="auto">
              <a:xfrm>
                <a:off x="1348" y="2164"/>
                <a:ext cx="376" cy="71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89804"/>
                      <a:invGamma/>
                    </a:scheme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55" name="Rectangle 15"/>
              <p:cNvSpPr>
                <a:spLocks noChangeArrowheads="1"/>
              </p:cNvSpPr>
              <p:nvPr/>
            </p:nvSpPr>
            <p:spPr bwMode="auto">
              <a:xfrm>
                <a:off x="1324" y="2712"/>
                <a:ext cx="20" cy="136"/>
              </a:xfrm>
              <a:prstGeom prst="rect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56" name="Rectangle 16"/>
              <p:cNvSpPr>
                <a:spLocks noChangeArrowheads="1"/>
              </p:cNvSpPr>
              <p:nvPr/>
            </p:nvSpPr>
            <p:spPr bwMode="auto">
              <a:xfrm>
                <a:off x="1308" y="2744"/>
                <a:ext cx="10" cy="70"/>
              </a:xfrm>
              <a:prstGeom prst="rect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57" name="Rectangle 17"/>
              <p:cNvSpPr>
                <a:spLocks noChangeArrowheads="1"/>
              </p:cNvSpPr>
              <p:nvPr/>
            </p:nvSpPr>
            <p:spPr bwMode="auto">
              <a:xfrm>
                <a:off x="984" y="3018"/>
                <a:ext cx="115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l" defTabSz="762000">
                  <a:spcBef>
                    <a:spcPct val="50000"/>
                  </a:spcBef>
                </a:pPr>
                <a:endParaRPr lang="en-US" sz="1400"/>
              </a:p>
            </p:txBody>
          </p:sp>
        </p:grpSp>
        <p:sp>
          <p:nvSpPr>
            <p:cNvPr id="61458" name="Rectangle 18"/>
            <p:cNvSpPr>
              <a:spLocks noChangeArrowheads="1"/>
            </p:cNvSpPr>
            <p:nvPr/>
          </p:nvSpPr>
          <p:spPr bwMode="auto">
            <a:xfrm>
              <a:off x="1540" y="2204"/>
              <a:ext cx="18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 defTabSz="762000">
                <a:spcBef>
                  <a:spcPct val="50000"/>
                </a:spcBef>
              </a:pPr>
              <a:r>
                <a:rPr lang="en-GB" sz="1200" b="1"/>
                <a:t>T</a:t>
              </a:r>
            </a:p>
            <a:p>
              <a:pPr algn="l" defTabSz="762000">
                <a:spcBef>
                  <a:spcPct val="50000"/>
                </a:spcBef>
              </a:pPr>
              <a:r>
                <a:rPr lang="en-GB" sz="1200" b="1"/>
                <a:t>R</a:t>
              </a:r>
            </a:p>
          </p:txBody>
        </p:sp>
      </p:grpSp>
      <p:grpSp>
        <p:nvGrpSpPr>
          <p:cNvPr id="61459" name="Group 19"/>
          <p:cNvGrpSpPr>
            <a:grpSpLocks/>
          </p:cNvGrpSpPr>
          <p:nvPr/>
        </p:nvGrpSpPr>
        <p:grpSpPr bwMode="auto">
          <a:xfrm>
            <a:off x="7808913" y="1643063"/>
            <a:ext cx="725487" cy="973137"/>
            <a:chOff x="1662" y="275"/>
            <a:chExt cx="457" cy="613"/>
          </a:xfrm>
        </p:grpSpPr>
        <p:sp>
          <p:nvSpPr>
            <p:cNvPr id="61460" name="Line 20"/>
            <p:cNvSpPr>
              <a:spLocks noChangeShapeType="1"/>
            </p:cNvSpPr>
            <p:nvPr/>
          </p:nvSpPr>
          <p:spPr bwMode="auto">
            <a:xfrm flipV="1">
              <a:off x="1777" y="275"/>
              <a:ext cx="0" cy="197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1" name="Line 21"/>
            <p:cNvSpPr>
              <a:spLocks noChangeShapeType="1"/>
            </p:cNvSpPr>
            <p:nvPr/>
          </p:nvSpPr>
          <p:spPr bwMode="auto">
            <a:xfrm>
              <a:off x="1780" y="690"/>
              <a:ext cx="0" cy="198"/>
            </a:xfrm>
            <a:prstGeom prst="line">
              <a:avLst/>
            </a:prstGeom>
            <a:noFill/>
            <a:ln w="12699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2" name="Line 22"/>
            <p:cNvSpPr>
              <a:spLocks noChangeShapeType="1"/>
            </p:cNvSpPr>
            <p:nvPr/>
          </p:nvSpPr>
          <p:spPr bwMode="auto">
            <a:xfrm>
              <a:off x="1886" y="587"/>
              <a:ext cx="233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3" name="Rectangle 23"/>
            <p:cNvSpPr>
              <a:spLocks noChangeArrowheads="1"/>
            </p:cNvSpPr>
            <p:nvPr/>
          </p:nvSpPr>
          <p:spPr bwMode="auto">
            <a:xfrm>
              <a:off x="1662" y="476"/>
              <a:ext cx="234" cy="226"/>
            </a:xfrm>
            <a:prstGeom prst="rect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464" name="Group 24"/>
            <p:cNvGrpSpPr>
              <a:grpSpLocks/>
            </p:cNvGrpSpPr>
            <p:nvPr/>
          </p:nvGrpSpPr>
          <p:grpSpPr bwMode="auto">
            <a:xfrm>
              <a:off x="1686" y="491"/>
              <a:ext cx="60" cy="59"/>
              <a:chOff x="1686" y="491"/>
              <a:chExt cx="60" cy="59"/>
            </a:xfrm>
          </p:grpSpPr>
          <p:sp>
            <p:nvSpPr>
              <p:cNvPr id="61465" name="AutoShape 25"/>
              <p:cNvSpPr>
                <a:spLocks noChangeArrowheads="1"/>
              </p:cNvSpPr>
              <p:nvPr/>
            </p:nvSpPr>
            <p:spPr bwMode="auto">
              <a:xfrm>
                <a:off x="1686" y="491"/>
                <a:ext cx="60" cy="59"/>
              </a:xfrm>
              <a:prstGeom prst="diamond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66" name="Line 26"/>
              <p:cNvSpPr>
                <a:spLocks noChangeShapeType="1"/>
              </p:cNvSpPr>
              <p:nvPr/>
            </p:nvSpPr>
            <p:spPr bwMode="auto">
              <a:xfrm>
                <a:off x="1707" y="497"/>
                <a:ext cx="0" cy="48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67" name="Line 27"/>
              <p:cNvSpPr>
                <a:spLocks noChangeShapeType="1"/>
              </p:cNvSpPr>
              <p:nvPr/>
            </p:nvSpPr>
            <p:spPr bwMode="auto">
              <a:xfrm>
                <a:off x="1725" y="496"/>
                <a:ext cx="0" cy="49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468" name="Freeform 28"/>
            <p:cNvSpPr>
              <a:spLocks/>
            </p:cNvSpPr>
            <p:nvPr/>
          </p:nvSpPr>
          <p:spPr bwMode="auto">
            <a:xfrm>
              <a:off x="1928" y="530"/>
              <a:ext cx="68" cy="30"/>
            </a:xfrm>
            <a:custGeom>
              <a:avLst/>
              <a:gdLst>
                <a:gd name="T0" fmla="*/ 0 w 68"/>
                <a:gd name="T1" fmla="*/ 29 h 30"/>
                <a:gd name="T2" fmla="*/ 19 w 68"/>
                <a:gd name="T3" fmla="*/ 29 h 30"/>
                <a:gd name="T4" fmla="*/ 19 w 68"/>
                <a:gd name="T5" fmla="*/ 0 h 30"/>
                <a:gd name="T6" fmla="*/ 47 w 68"/>
                <a:gd name="T7" fmla="*/ 0 h 30"/>
                <a:gd name="T8" fmla="*/ 47 w 68"/>
                <a:gd name="T9" fmla="*/ 29 h 30"/>
                <a:gd name="T10" fmla="*/ 67 w 68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30">
                  <a:moveTo>
                    <a:pt x="0" y="29"/>
                  </a:moveTo>
                  <a:lnTo>
                    <a:pt x="19" y="29"/>
                  </a:lnTo>
                  <a:lnTo>
                    <a:pt x="19" y="0"/>
                  </a:lnTo>
                  <a:lnTo>
                    <a:pt x="47" y="0"/>
                  </a:lnTo>
                  <a:lnTo>
                    <a:pt x="47" y="29"/>
                  </a:lnTo>
                  <a:lnTo>
                    <a:pt x="67" y="29"/>
                  </a:lnTo>
                </a:path>
              </a:pathLst>
            </a:custGeom>
            <a:noFill/>
            <a:ln w="12699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469" name="Group 29"/>
            <p:cNvGrpSpPr>
              <a:grpSpLocks/>
            </p:cNvGrpSpPr>
            <p:nvPr/>
          </p:nvGrpSpPr>
          <p:grpSpPr bwMode="auto">
            <a:xfrm>
              <a:off x="1718" y="658"/>
              <a:ext cx="115" cy="15"/>
              <a:chOff x="1718" y="658"/>
              <a:chExt cx="115" cy="15"/>
            </a:xfrm>
          </p:grpSpPr>
          <p:sp>
            <p:nvSpPr>
              <p:cNvPr id="61470" name="Line 30"/>
              <p:cNvSpPr>
                <a:spLocks noChangeShapeType="1"/>
              </p:cNvSpPr>
              <p:nvPr/>
            </p:nvSpPr>
            <p:spPr bwMode="auto">
              <a:xfrm>
                <a:off x="1718" y="673"/>
                <a:ext cx="3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71" name="Line 31"/>
              <p:cNvSpPr>
                <a:spLocks noChangeShapeType="1"/>
              </p:cNvSpPr>
              <p:nvPr/>
            </p:nvSpPr>
            <p:spPr bwMode="auto">
              <a:xfrm>
                <a:off x="1800" y="673"/>
                <a:ext cx="33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72" name="Line 32"/>
              <p:cNvSpPr>
                <a:spLocks noChangeShapeType="1"/>
              </p:cNvSpPr>
              <p:nvPr/>
            </p:nvSpPr>
            <p:spPr bwMode="auto">
              <a:xfrm flipV="1">
                <a:off x="1756" y="658"/>
                <a:ext cx="44" cy="15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473" name="Group 33"/>
            <p:cNvGrpSpPr>
              <a:grpSpLocks/>
            </p:cNvGrpSpPr>
            <p:nvPr/>
          </p:nvGrpSpPr>
          <p:grpSpPr bwMode="auto">
            <a:xfrm>
              <a:off x="1696" y="583"/>
              <a:ext cx="90" cy="46"/>
              <a:chOff x="1696" y="583"/>
              <a:chExt cx="90" cy="46"/>
            </a:xfrm>
          </p:grpSpPr>
          <p:sp>
            <p:nvSpPr>
              <p:cNvPr id="61474" name="Line 34"/>
              <p:cNvSpPr>
                <a:spLocks noChangeShapeType="1"/>
              </p:cNvSpPr>
              <p:nvPr/>
            </p:nvSpPr>
            <p:spPr bwMode="auto">
              <a:xfrm>
                <a:off x="1696" y="606"/>
                <a:ext cx="25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75" name="Line 35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76" name="Line 36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77" name="Line 37"/>
              <p:cNvSpPr>
                <a:spLocks noChangeShapeType="1"/>
              </p:cNvSpPr>
              <p:nvPr/>
            </p:nvSpPr>
            <p:spPr bwMode="auto">
              <a:xfrm flipH="1">
                <a:off x="1722" y="606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78" name="Line 38"/>
              <p:cNvSpPr>
                <a:spLocks noChangeShapeType="1"/>
              </p:cNvSpPr>
              <p:nvPr/>
            </p:nvSpPr>
            <p:spPr bwMode="auto">
              <a:xfrm>
                <a:off x="1754" y="606"/>
                <a:ext cx="32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79" name="Line 39"/>
              <p:cNvSpPr>
                <a:spLocks noChangeShapeType="1"/>
              </p:cNvSpPr>
              <p:nvPr/>
            </p:nvSpPr>
            <p:spPr bwMode="auto">
              <a:xfrm>
                <a:off x="1754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480" name="Line 40"/>
            <p:cNvSpPr>
              <a:spLocks noChangeShapeType="1"/>
            </p:cNvSpPr>
            <p:nvPr/>
          </p:nvSpPr>
          <p:spPr bwMode="auto">
            <a:xfrm flipV="1">
              <a:off x="1741" y="551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1" name="Line 41"/>
            <p:cNvSpPr>
              <a:spLocks noChangeShapeType="1"/>
            </p:cNvSpPr>
            <p:nvPr/>
          </p:nvSpPr>
          <p:spPr bwMode="auto">
            <a:xfrm flipV="1">
              <a:off x="1753" y="562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87" name="Rectangle 4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Optical sensors (Retro-reflective)</a:t>
            </a:r>
            <a:endParaRPr lang="en-GB"/>
          </a:p>
        </p:txBody>
      </p:sp>
      <p:sp>
        <p:nvSpPr>
          <p:cNvPr id="61488" name="Rectangle 48"/>
          <p:cNvSpPr>
            <a:spLocks noChangeArrowheads="1"/>
          </p:cNvSpPr>
          <p:nvPr/>
        </p:nvSpPr>
        <p:spPr bwMode="auto">
          <a:xfrm>
            <a:off x="381000" y="2117725"/>
            <a:ext cx="2990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Type : Retro reflective</a:t>
            </a:r>
          </a:p>
        </p:txBody>
      </p:sp>
      <p:sp>
        <p:nvSpPr>
          <p:cNvPr id="61489" name="Rectangle 49"/>
          <p:cNvSpPr>
            <a:spLocks noChangeArrowheads="1"/>
          </p:cNvSpPr>
          <p:nvPr/>
        </p:nvSpPr>
        <p:spPr bwMode="auto">
          <a:xfrm>
            <a:off x="492125" y="3711575"/>
            <a:ext cx="1711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Transmitter </a:t>
            </a:r>
            <a:r>
              <a:rPr lang="en-GB" sz="1600" b="1"/>
              <a:t>/</a:t>
            </a:r>
            <a:r>
              <a:rPr lang="en-GB" sz="1600"/>
              <a:t>Receiver</a:t>
            </a:r>
          </a:p>
        </p:txBody>
      </p:sp>
    </p:spTree>
    <p:extLst>
      <p:ext uri="{BB962C8B-B14F-4D97-AF65-F5344CB8AC3E}">
        <p14:creationId xmlns:p14="http://schemas.microsoft.com/office/powerpoint/2010/main" val="2421540638"/>
      </p:ext>
    </p:extLst>
  </p:cSld>
  <p:clrMapOvr>
    <a:masterClrMapping/>
  </p:clrMapOvr>
  <p:transition spd="med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>
            <a:spLocks noChangeArrowheads="1"/>
          </p:cNvSpPr>
          <p:nvPr/>
        </p:nvSpPr>
        <p:spPr bwMode="auto">
          <a:xfrm rot="-5400000" flipH="1" flipV="1">
            <a:off x="4316412" y="1677988"/>
            <a:ext cx="1349375" cy="4159250"/>
          </a:xfrm>
          <a:custGeom>
            <a:avLst/>
            <a:gdLst>
              <a:gd name="G0" fmla="+- 6878 0 0"/>
              <a:gd name="G1" fmla="+- 21600 0 6878"/>
              <a:gd name="G2" fmla="*/ 6878 1 2"/>
              <a:gd name="G3" fmla="+- 21600 0 G2"/>
              <a:gd name="G4" fmla="+/ 6878 21600 2"/>
              <a:gd name="G5" fmla="+/ G1 0 2"/>
              <a:gd name="G6" fmla="*/ 21600 21600 6878"/>
              <a:gd name="G7" fmla="*/ G6 1 2"/>
              <a:gd name="G8" fmla="+- 21600 0 G7"/>
              <a:gd name="G9" fmla="*/ 21600 1 2"/>
              <a:gd name="G10" fmla="+- 6878 0 G9"/>
              <a:gd name="G11" fmla="?: G10 G8 0"/>
              <a:gd name="G12" fmla="?: G10 G7 21600"/>
              <a:gd name="T0" fmla="*/ 18161 w 21600"/>
              <a:gd name="T1" fmla="*/ 10800 h 21600"/>
              <a:gd name="T2" fmla="*/ 10800 w 21600"/>
              <a:gd name="T3" fmla="*/ 21600 h 21600"/>
              <a:gd name="T4" fmla="*/ 3439 w 21600"/>
              <a:gd name="T5" fmla="*/ 10800 h 21600"/>
              <a:gd name="T6" fmla="*/ 10800 w 21600"/>
              <a:gd name="T7" fmla="*/ 0 h 21600"/>
              <a:gd name="T8" fmla="*/ 5239 w 21600"/>
              <a:gd name="T9" fmla="*/ 5239 h 21600"/>
              <a:gd name="T10" fmla="*/ 16361 w 21600"/>
              <a:gd name="T11" fmla="*/ 1636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878" y="21600"/>
                </a:lnTo>
                <a:lnTo>
                  <a:pt x="14722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FF99">
                  <a:gamma/>
                  <a:tint val="70196"/>
                  <a:invGamma/>
                </a:srgbClr>
              </a:gs>
              <a:gs pos="100000">
                <a:srgbClr val="FFFF99"/>
              </a:gs>
            </a:gsLst>
            <a:lin ang="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1" name="Oval 3"/>
          <p:cNvSpPr>
            <a:spLocks noChangeArrowheads="1"/>
          </p:cNvSpPr>
          <p:nvPr/>
        </p:nvSpPr>
        <p:spPr bwMode="auto">
          <a:xfrm>
            <a:off x="2073275" y="3530600"/>
            <a:ext cx="273050" cy="12065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2139950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3" name="Oval 5"/>
          <p:cNvSpPr>
            <a:spLocks noChangeArrowheads="1"/>
          </p:cNvSpPr>
          <p:nvPr/>
        </p:nvSpPr>
        <p:spPr bwMode="auto">
          <a:xfrm>
            <a:off x="2447925" y="3768725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4" name="Oval 6"/>
          <p:cNvSpPr>
            <a:spLocks noChangeArrowheads="1"/>
          </p:cNvSpPr>
          <p:nvPr/>
        </p:nvSpPr>
        <p:spPr bwMode="auto">
          <a:xfrm>
            <a:off x="2073275" y="4054475"/>
            <a:ext cx="273050" cy="120650"/>
          </a:xfrm>
          <a:prstGeom prst="ellipse">
            <a:avLst/>
          </a:prstGeom>
          <a:solidFill>
            <a:srgbClr val="00CC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5" name="Arc 7"/>
          <p:cNvSpPr>
            <a:spLocks/>
          </p:cNvSpPr>
          <p:nvPr/>
        </p:nvSpPr>
        <p:spPr bwMode="auto">
          <a:xfrm>
            <a:off x="1808163" y="43989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6" name="Arc 8"/>
          <p:cNvSpPr>
            <a:spLocks/>
          </p:cNvSpPr>
          <p:nvPr/>
        </p:nvSpPr>
        <p:spPr bwMode="auto">
          <a:xfrm>
            <a:off x="1836738" y="44370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7" name="Oval 9"/>
          <p:cNvSpPr>
            <a:spLocks noChangeArrowheads="1"/>
          </p:cNvSpPr>
          <p:nvPr/>
        </p:nvSpPr>
        <p:spPr bwMode="auto">
          <a:xfrm>
            <a:off x="2447925" y="3502025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2139950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2101850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20764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1" name="Freeform 13"/>
          <p:cNvSpPr>
            <a:spLocks/>
          </p:cNvSpPr>
          <p:nvPr/>
        </p:nvSpPr>
        <p:spPr bwMode="auto">
          <a:xfrm>
            <a:off x="6848475" y="3067050"/>
            <a:ext cx="458788" cy="1373188"/>
          </a:xfrm>
          <a:custGeom>
            <a:avLst/>
            <a:gdLst>
              <a:gd name="T0" fmla="*/ 0 w 289"/>
              <a:gd name="T1" fmla="*/ 0 h 865"/>
              <a:gd name="T2" fmla="*/ 288 w 289"/>
              <a:gd name="T3" fmla="*/ 0 h 865"/>
              <a:gd name="T4" fmla="*/ 288 w 289"/>
              <a:gd name="T5" fmla="*/ 864 h 865"/>
              <a:gd name="T6" fmla="*/ 0 w 289"/>
              <a:gd name="T7" fmla="*/ 864 h 865"/>
              <a:gd name="T8" fmla="*/ 144 w 289"/>
              <a:gd name="T9" fmla="*/ 720 h 865"/>
              <a:gd name="T10" fmla="*/ 0 w 289"/>
              <a:gd name="T11" fmla="*/ 576 h 865"/>
              <a:gd name="T12" fmla="*/ 144 w 289"/>
              <a:gd name="T13" fmla="*/ 432 h 865"/>
              <a:gd name="T14" fmla="*/ 0 w 289"/>
              <a:gd name="T15" fmla="*/ 288 h 865"/>
              <a:gd name="T16" fmla="*/ 144 w 289"/>
              <a:gd name="T17" fmla="*/ 144 h 865"/>
              <a:gd name="T18" fmla="*/ 0 w 289"/>
              <a:gd name="T19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9" h="865">
                <a:moveTo>
                  <a:pt x="0" y="0"/>
                </a:moveTo>
                <a:lnTo>
                  <a:pt x="288" y="0"/>
                </a:lnTo>
                <a:lnTo>
                  <a:pt x="288" y="864"/>
                </a:lnTo>
                <a:lnTo>
                  <a:pt x="0" y="864"/>
                </a:lnTo>
                <a:lnTo>
                  <a:pt x="144" y="720"/>
                </a:lnTo>
                <a:lnTo>
                  <a:pt x="0" y="576"/>
                </a:lnTo>
                <a:lnTo>
                  <a:pt x="144" y="432"/>
                </a:lnTo>
                <a:lnTo>
                  <a:pt x="0" y="288"/>
                </a:lnTo>
                <a:lnTo>
                  <a:pt x="144" y="144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699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6648450" y="4857750"/>
            <a:ext cx="15811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Reflector (prismatic)</a:t>
            </a:r>
          </a:p>
        </p:txBody>
      </p:sp>
      <p:grpSp>
        <p:nvGrpSpPr>
          <p:cNvPr id="63503" name="Group 15"/>
          <p:cNvGrpSpPr>
            <a:grpSpLocks/>
          </p:cNvGrpSpPr>
          <p:nvPr/>
        </p:nvGrpSpPr>
        <p:grpSpPr bwMode="auto">
          <a:xfrm>
            <a:off x="3063875" y="2627313"/>
            <a:ext cx="4997450" cy="2020887"/>
            <a:chOff x="1930" y="1655"/>
            <a:chExt cx="3148" cy="1273"/>
          </a:xfrm>
        </p:grpSpPr>
        <p:sp>
          <p:nvSpPr>
            <p:cNvPr id="63504" name="Arc 16"/>
            <p:cNvSpPr>
              <a:spLocks/>
            </p:cNvSpPr>
            <p:nvPr/>
          </p:nvSpPr>
          <p:spPr bwMode="auto">
            <a:xfrm rot="20460000">
              <a:off x="1930" y="1655"/>
              <a:ext cx="3144" cy="1191"/>
            </a:xfrm>
            <a:custGeom>
              <a:avLst/>
              <a:gdLst>
                <a:gd name="G0" fmla="+- 7 0 0"/>
                <a:gd name="G1" fmla="+- 21600 0 0"/>
                <a:gd name="G2" fmla="+- 21600 0 0"/>
                <a:gd name="T0" fmla="*/ 0 w 21607"/>
                <a:gd name="T1" fmla="*/ 0 h 23451"/>
                <a:gd name="T2" fmla="*/ 21528 w 21607"/>
                <a:gd name="T3" fmla="*/ 23451 h 23451"/>
                <a:gd name="T4" fmla="*/ 7 w 21607"/>
                <a:gd name="T5" fmla="*/ 21600 h 23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7" h="23451" fill="none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6" y="0"/>
                    <a:pt x="21607" y="9670"/>
                    <a:pt x="21607" y="21600"/>
                  </a:cubicBezTo>
                  <a:cubicBezTo>
                    <a:pt x="21607" y="22217"/>
                    <a:pt x="21580" y="22835"/>
                    <a:pt x="21527" y="23450"/>
                  </a:cubicBezTo>
                </a:path>
                <a:path w="21607" h="23451" stroke="0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6" y="0"/>
                    <a:pt x="21607" y="9670"/>
                    <a:pt x="21607" y="21600"/>
                  </a:cubicBezTo>
                  <a:cubicBezTo>
                    <a:pt x="21607" y="22217"/>
                    <a:pt x="21580" y="22835"/>
                    <a:pt x="21527" y="23450"/>
                  </a:cubicBezTo>
                  <a:lnTo>
                    <a:pt x="7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5" name="Arc 17"/>
            <p:cNvSpPr>
              <a:spLocks/>
            </p:cNvSpPr>
            <p:nvPr/>
          </p:nvSpPr>
          <p:spPr bwMode="auto">
            <a:xfrm rot="11940000">
              <a:off x="1935" y="1738"/>
              <a:ext cx="3143" cy="11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80 w 21600"/>
                <a:gd name="T1" fmla="*/ 23452 h 23452"/>
                <a:gd name="T2" fmla="*/ 21593 w 21600"/>
                <a:gd name="T3" fmla="*/ 0 h 23452"/>
                <a:gd name="T4" fmla="*/ 21600 w 21600"/>
                <a:gd name="T5" fmla="*/ 21600 h 2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452" fill="none" extrusionOk="0">
                  <a:moveTo>
                    <a:pt x="79" y="23452"/>
                  </a:moveTo>
                  <a:cubicBezTo>
                    <a:pt x="26" y="22836"/>
                    <a:pt x="0" y="22218"/>
                    <a:pt x="0" y="21600"/>
                  </a:cubicBezTo>
                  <a:cubicBezTo>
                    <a:pt x="-1" y="9673"/>
                    <a:pt x="9666" y="3"/>
                    <a:pt x="21593" y="0"/>
                  </a:cubicBezTo>
                </a:path>
                <a:path w="21600" h="23452" stroke="0" extrusionOk="0">
                  <a:moveTo>
                    <a:pt x="79" y="23452"/>
                  </a:moveTo>
                  <a:cubicBezTo>
                    <a:pt x="26" y="22836"/>
                    <a:pt x="0" y="22218"/>
                    <a:pt x="0" y="21600"/>
                  </a:cubicBezTo>
                  <a:cubicBezTo>
                    <a:pt x="-1" y="9673"/>
                    <a:pt x="9666" y="3"/>
                    <a:pt x="21593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506" name="Line 18"/>
          <p:cNvSpPr>
            <a:spLocks noChangeShapeType="1"/>
          </p:cNvSpPr>
          <p:nvPr/>
        </p:nvSpPr>
        <p:spPr bwMode="auto">
          <a:xfrm flipV="1">
            <a:off x="4791075" y="3892550"/>
            <a:ext cx="2143125" cy="3175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507" name="Group 19"/>
          <p:cNvGrpSpPr>
            <a:grpSpLocks/>
          </p:cNvGrpSpPr>
          <p:nvPr/>
        </p:nvGrpSpPr>
        <p:grpSpPr bwMode="auto">
          <a:xfrm>
            <a:off x="2905125" y="3619500"/>
            <a:ext cx="4038600" cy="0"/>
            <a:chOff x="1830" y="2280"/>
            <a:chExt cx="2544" cy="0"/>
          </a:xfrm>
        </p:grpSpPr>
        <p:sp>
          <p:nvSpPr>
            <p:cNvPr id="63508" name="Line 20"/>
            <p:cNvSpPr>
              <a:spLocks noChangeShapeType="1"/>
            </p:cNvSpPr>
            <p:nvPr/>
          </p:nvSpPr>
          <p:spPr bwMode="auto">
            <a:xfrm>
              <a:off x="1830" y="2280"/>
              <a:ext cx="1302" cy="0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9" name="Line 21"/>
            <p:cNvSpPr>
              <a:spLocks noChangeShapeType="1"/>
            </p:cNvSpPr>
            <p:nvPr/>
          </p:nvSpPr>
          <p:spPr bwMode="auto">
            <a:xfrm>
              <a:off x="3120" y="2280"/>
              <a:ext cx="1254" cy="0"/>
            </a:xfrm>
            <a:prstGeom prst="line">
              <a:avLst/>
            </a:prstGeom>
            <a:noFill/>
            <a:ln w="12699">
              <a:solidFill>
                <a:srgbClr val="C6072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510" name="Line 22"/>
          <p:cNvSpPr>
            <a:spLocks noChangeShapeType="1"/>
          </p:cNvSpPr>
          <p:nvPr/>
        </p:nvSpPr>
        <p:spPr bwMode="auto">
          <a:xfrm>
            <a:off x="2905125" y="3895725"/>
            <a:ext cx="1924050" cy="0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1" name="Line 23"/>
          <p:cNvSpPr>
            <a:spLocks noChangeShapeType="1"/>
          </p:cNvSpPr>
          <p:nvPr/>
        </p:nvSpPr>
        <p:spPr bwMode="auto">
          <a:xfrm>
            <a:off x="6934200" y="3622675"/>
            <a:ext cx="0" cy="136525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2" name="Line 24"/>
          <p:cNvSpPr>
            <a:spLocks noChangeShapeType="1"/>
          </p:cNvSpPr>
          <p:nvPr/>
        </p:nvSpPr>
        <p:spPr bwMode="auto">
          <a:xfrm>
            <a:off x="6932613" y="3736975"/>
            <a:ext cx="0" cy="161925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3" name="Rectangle 25"/>
          <p:cNvSpPr>
            <a:spLocks noChangeArrowheads="1"/>
          </p:cNvSpPr>
          <p:nvPr/>
        </p:nvSpPr>
        <p:spPr bwMode="auto">
          <a:xfrm>
            <a:off x="2444750" y="3498850"/>
            <a:ext cx="2857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200" b="1"/>
              <a:t>T</a:t>
            </a:r>
          </a:p>
          <a:p>
            <a:pPr algn="l" defTabSz="762000">
              <a:spcBef>
                <a:spcPct val="50000"/>
              </a:spcBef>
            </a:pPr>
            <a:r>
              <a:rPr lang="en-GB" sz="1200" b="1"/>
              <a:t>R</a:t>
            </a:r>
          </a:p>
        </p:txBody>
      </p:sp>
      <p:grpSp>
        <p:nvGrpSpPr>
          <p:cNvPr id="63514" name="Group 26"/>
          <p:cNvGrpSpPr>
            <a:grpSpLocks/>
          </p:cNvGrpSpPr>
          <p:nvPr/>
        </p:nvGrpSpPr>
        <p:grpSpPr bwMode="auto">
          <a:xfrm>
            <a:off x="7808913" y="1643063"/>
            <a:ext cx="725487" cy="973137"/>
            <a:chOff x="1662" y="275"/>
            <a:chExt cx="457" cy="613"/>
          </a:xfrm>
        </p:grpSpPr>
        <p:sp>
          <p:nvSpPr>
            <p:cNvPr id="63515" name="Line 27"/>
            <p:cNvSpPr>
              <a:spLocks noChangeShapeType="1"/>
            </p:cNvSpPr>
            <p:nvPr/>
          </p:nvSpPr>
          <p:spPr bwMode="auto">
            <a:xfrm flipV="1">
              <a:off x="1777" y="275"/>
              <a:ext cx="0" cy="197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6" name="Line 28"/>
            <p:cNvSpPr>
              <a:spLocks noChangeShapeType="1"/>
            </p:cNvSpPr>
            <p:nvPr/>
          </p:nvSpPr>
          <p:spPr bwMode="auto">
            <a:xfrm>
              <a:off x="1780" y="690"/>
              <a:ext cx="0" cy="198"/>
            </a:xfrm>
            <a:prstGeom prst="line">
              <a:avLst/>
            </a:prstGeom>
            <a:noFill/>
            <a:ln w="12699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7" name="Line 29"/>
            <p:cNvSpPr>
              <a:spLocks noChangeShapeType="1"/>
            </p:cNvSpPr>
            <p:nvPr/>
          </p:nvSpPr>
          <p:spPr bwMode="auto">
            <a:xfrm>
              <a:off x="1886" y="587"/>
              <a:ext cx="233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8" name="Rectangle 30"/>
            <p:cNvSpPr>
              <a:spLocks noChangeArrowheads="1"/>
            </p:cNvSpPr>
            <p:nvPr/>
          </p:nvSpPr>
          <p:spPr bwMode="auto">
            <a:xfrm>
              <a:off x="1662" y="476"/>
              <a:ext cx="234" cy="226"/>
            </a:xfrm>
            <a:prstGeom prst="rect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519" name="Group 31"/>
            <p:cNvGrpSpPr>
              <a:grpSpLocks/>
            </p:cNvGrpSpPr>
            <p:nvPr/>
          </p:nvGrpSpPr>
          <p:grpSpPr bwMode="auto">
            <a:xfrm>
              <a:off x="1686" y="491"/>
              <a:ext cx="60" cy="59"/>
              <a:chOff x="1686" y="491"/>
              <a:chExt cx="60" cy="59"/>
            </a:xfrm>
          </p:grpSpPr>
          <p:sp>
            <p:nvSpPr>
              <p:cNvPr id="63520" name="AutoShape 32"/>
              <p:cNvSpPr>
                <a:spLocks noChangeArrowheads="1"/>
              </p:cNvSpPr>
              <p:nvPr/>
            </p:nvSpPr>
            <p:spPr bwMode="auto">
              <a:xfrm>
                <a:off x="1686" y="491"/>
                <a:ext cx="60" cy="59"/>
              </a:xfrm>
              <a:prstGeom prst="diamond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21" name="Line 33"/>
              <p:cNvSpPr>
                <a:spLocks noChangeShapeType="1"/>
              </p:cNvSpPr>
              <p:nvPr/>
            </p:nvSpPr>
            <p:spPr bwMode="auto">
              <a:xfrm>
                <a:off x="1707" y="497"/>
                <a:ext cx="0" cy="48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22" name="Line 34"/>
              <p:cNvSpPr>
                <a:spLocks noChangeShapeType="1"/>
              </p:cNvSpPr>
              <p:nvPr/>
            </p:nvSpPr>
            <p:spPr bwMode="auto">
              <a:xfrm>
                <a:off x="1725" y="496"/>
                <a:ext cx="0" cy="49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3523" name="Freeform 35"/>
            <p:cNvSpPr>
              <a:spLocks/>
            </p:cNvSpPr>
            <p:nvPr/>
          </p:nvSpPr>
          <p:spPr bwMode="auto">
            <a:xfrm>
              <a:off x="1928" y="530"/>
              <a:ext cx="68" cy="30"/>
            </a:xfrm>
            <a:custGeom>
              <a:avLst/>
              <a:gdLst>
                <a:gd name="T0" fmla="*/ 0 w 68"/>
                <a:gd name="T1" fmla="*/ 29 h 30"/>
                <a:gd name="T2" fmla="*/ 19 w 68"/>
                <a:gd name="T3" fmla="*/ 29 h 30"/>
                <a:gd name="T4" fmla="*/ 19 w 68"/>
                <a:gd name="T5" fmla="*/ 0 h 30"/>
                <a:gd name="T6" fmla="*/ 47 w 68"/>
                <a:gd name="T7" fmla="*/ 0 h 30"/>
                <a:gd name="T8" fmla="*/ 47 w 68"/>
                <a:gd name="T9" fmla="*/ 29 h 30"/>
                <a:gd name="T10" fmla="*/ 67 w 68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30">
                  <a:moveTo>
                    <a:pt x="0" y="29"/>
                  </a:moveTo>
                  <a:lnTo>
                    <a:pt x="19" y="29"/>
                  </a:lnTo>
                  <a:lnTo>
                    <a:pt x="19" y="0"/>
                  </a:lnTo>
                  <a:lnTo>
                    <a:pt x="47" y="0"/>
                  </a:lnTo>
                  <a:lnTo>
                    <a:pt x="47" y="29"/>
                  </a:lnTo>
                  <a:lnTo>
                    <a:pt x="67" y="29"/>
                  </a:lnTo>
                </a:path>
              </a:pathLst>
            </a:custGeom>
            <a:noFill/>
            <a:ln w="12699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524" name="Group 36"/>
            <p:cNvGrpSpPr>
              <a:grpSpLocks/>
            </p:cNvGrpSpPr>
            <p:nvPr/>
          </p:nvGrpSpPr>
          <p:grpSpPr bwMode="auto">
            <a:xfrm>
              <a:off x="1718" y="658"/>
              <a:ext cx="115" cy="15"/>
              <a:chOff x="1718" y="658"/>
              <a:chExt cx="115" cy="15"/>
            </a:xfrm>
          </p:grpSpPr>
          <p:sp>
            <p:nvSpPr>
              <p:cNvPr id="63525" name="Line 37"/>
              <p:cNvSpPr>
                <a:spLocks noChangeShapeType="1"/>
              </p:cNvSpPr>
              <p:nvPr/>
            </p:nvSpPr>
            <p:spPr bwMode="auto">
              <a:xfrm>
                <a:off x="1718" y="673"/>
                <a:ext cx="3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26" name="Line 38"/>
              <p:cNvSpPr>
                <a:spLocks noChangeShapeType="1"/>
              </p:cNvSpPr>
              <p:nvPr/>
            </p:nvSpPr>
            <p:spPr bwMode="auto">
              <a:xfrm>
                <a:off x="1800" y="673"/>
                <a:ext cx="33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27" name="Line 39"/>
              <p:cNvSpPr>
                <a:spLocks noChangeShapeType="1"/>
              </p:cNvSpPr>
              <p:nvPr/>
            </p:nvSpPr>
            <p:spPr bwMode="auto">
              <a:xfrm flipV="1">
                <a:off x="1756" y="658"/>
                <a:ext cx="44" cy="15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528" name="Group 40"/>
            <p:cNvGrpSpPr>
              <a:grpSpLocks/>
            </p:cNvGrpSpPr>
            <p:nvPr/>
          </p:nvGrpSpPr>
          <p:grpSpPr bwMode="auto">
            <a:xfrm>
              <a:off x="1696" y="583"/>
              <a:ext cx="90" cy="46"/>
              <a:chOff x="1696" y="583"/>
              <a:chExt cx="90" cy="46"/>
            </a:xfrm>
          </p:grpSpPr>
          <p:sp>
            <p:nvSpPr>
              <p:cNvPr id="63529" name="Line 41"/>
              <p:cNvSpPr>
                <a:spLocks noChangeShapeType="1"/>
              </p:cNvSpPr>
              <p:nvPr/>
            </p:nvSpPr>
            <p:spPr bwMode="auto">
              <a:xfrm>
                <a:off x="1696" y="606"/>
                <a:ext cx="25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30" name="Line 42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31" name="Line 43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32" name="Line 44"/>
              <p:cNvSpPr>
                <a:spLocks noChangeShapeType="1"/>
              </p:cNvSpPr>
              <p:nvPr/>
            </p:nvSpPr>
            <p:spPr bwMode="auto">
              <a:xfrm flipH="1">
                <a:off x="1722" y="606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33" name="Line 45"/>
              <p:cNvSpPr>
                <a:spLocks noChangeShapeType="1"/>
              </p:cNvSpPr>
              <p:nvPr/>
            </p:nvSpPr>
            <p:spPr bwMode="auto">
              <a:xfrm>
                <a:off x="1754" y="606"/>
                <a:ext cx="32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34" name="Line 46"/>
              <p:cNvSpPr>
                <a:spLocks noChangeShapeType="1"/>
              </p:cNvSpPr>
              <p:nvPr/>
            </p:nvSpPr>
            <p:spPr bwMode="auto">
              <a:xfrm>
                <a:off x="1754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3535" name="Line 47"/>
            <p:cNvSpPr>
              <a:spLocks noChangeShapeType="1"/>
            </p:cNvSpPr>
            <p:nvPr/>
          </p:nvSpPr>
          <p:spPr bwMode="auto">
            <a:xfrm flipV="1">
              <a:off x="1741" y="551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6" name="Line 48"/>
            <p:cNvSpPr>
              <a:spLocks noChangeShapeType="1"/>
            </p:cNvSpPr>
            <p:nvPr/>
          </p:nvSpPr>
          <p:spPr bwMode="auto">
            <a:xfrm flipV="1">
              <a:off x="1753" y="562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541" name="Rectangle 53"/>
          <p:cNvSpPr>
            <a:spLocks noChangeArrowheads="1"/>
          </p:cNvSpPr>
          <p:nvPr/>
        </p:nvSpPr>
        <p:spPr bwMode="auto">
          <a:xfrm>
            <a:off x="492125" y="3711575"/>
            <a:ext cx="1711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Transmitter </a:t>
            </a:r>
            <a:r>
              <a:rPr lang="en-GB" sz="1600" b="1"/>
              <a:t>/</a:t>
            </a:r>
            <a:r>
              <a:rPr lang="en-GB" sz="1600"/>
              <a:t>Receiver</a:t>
            </a:r>
          </a:p>
        </p:txBody>
      </p:sp>
      <p:sp>
        <p:nvSpPr>
          <p:cNvPr id="63542" name="Rectangle 5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Optical sensors (Retro-reflective)</a:t>
            </a:r>
            <a:endParaRPr lang="en-GB"/>
          </a:p>
        </p:txBody>
      </p:sp>
      <p:sp>
        <p:nvSpPr>
          <p:cNvPr id="63543" name="Rectangle 55"/>
          <p:cNvSpPr>
            <a:spLocks noChangeArrowheads="1"/>
          </p:cNvSpPr>
          <p:nvPr/>
        </p:nvSpPr>
        <p:spPr bwMode="auto">
          <a:xfrm>
            <a:off x="381000" y="2117725"/>
            <a:ext cx="2990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Type : Retro reflective</a:t>
            </a:r>
          </a:p>
        </p:txBody>
      </p:sp>
    </p:spTree>
    <p:extLst>
      <p:ext uri="{BB962C8B-B14F-4D97-AF65-F5344CB8AC3E}">
        <p14:creationId xmlns:p14="http://schemas.microsoft.com/office/powerpoint/2010/main" val="1110301163"/>
      </p:ext>
    </p:extLst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/>
          <p:cNvSpPr>
            <a:spLocks noChangeArrowheads="1"/>
          </p:cNvSpPr>
          <p:nvPr/>
        </p:nvSpPr>
        <p:spPr bwMode="auto">
          <a:xfrm rot="-5400000" flipH="1" flipV="1">
            <a:off x="4316412" y="1677988"/>
            <a:ext cx="1349375" cy="4159250"/>
          </a:xfrm>
          <a:custGeom>
            <a:avLst/>
            <a:gdLst>
              <a:gd name="G0" fmla="+- 6878 0 0"/>
              <a:gd name="G1" fmla="+- 21600 0 6878"/>
              <a:gd name="G2" fmla="*/ 6878 1 2"/>
              <a:gd name="G3" fmla="+- 21600 0 G2"/>
              <a:gd name="G4" fmla="+/ 6878 21600 2"/>
              <a:gd name="G5" fmla="+/ G1 0 2"/>
              <a:gd name="G6" fmla="*/ 21600 21600 6878"/>
              <a:gd name="G7" fmla="*/ G6 1 2"/>
              <a:gd name="G8" fmla="+- 21600 0 G7"/>
              <a:gd name="G9" fmla="*/ 21600 1 2"/>
              <a:gd name="G10" fmla="+- 6878 0 G9"/>
              <a:gd name="G11" fmla="?: G10 G8 0"/>
              <a:gd name="G12" fmla="?: G10 G7 21600"/>
              <a:gd name="T0" fmla="*/ 18161 w 21600"/>
              <a:gd name="T1" fmla="*/ 10800 h 21600"/>
              <a:gd name="T2" fmla="*/ 10800 w 21600"/>
              <a:gd name="T3" fmla="*/ 21600 h 21600"/>
              <a:gd name="T4" fmla="*/ 3439 w 21600"/>
              <a:gd name="T5" fmla="*/ 10800 h 21600"/>
              <a:gd name="T6" fmla="*/ 10800 w 21600"/>
              <a:gd name="T7" fmla="*/ 0 h 21600"/>
              <a:gd name="T8" fmla="*/ 5239 w 21600"/>
              <a:gd name="T9" fmla="*/ 5239 h 21600"/>
              <a:gd name="T10" fmla="*/ 16361 w 21600"/>
              <a:gd name="T11" fmla="*/ 1636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878" y="21600"/>
                </a:lnTo>
                <a:lnTo>
                  <a:pt x="14722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FF99">
                  <a:gamma/>
                  <a:tint val="70196"/>
                  <a:invGamma/>
                </a:srgbClr>
              </a:gs>
              <a:gs pos="100000">
                <a:srgbClr val="FFFF99"/>
              </a:gs>
            </a:gsLst>
            <a:lin ang="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39" name="Oval 3"/>
          <p:cNvSpPr>
            <a:spLocks noChangeArrowheads="1"/>
          </p:cNvSpPr>
          <p:nvPr/>
        </p:nvSpPr>
        <p:spPr bwMode="auto">
          <a:xfrm>
            <a:off x="2073275" y="3530600"/>
            <a:ext cx="273050" cy="12065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2139950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1" name="Oval 5"/>
          <p:cNvSpPr>
            <a:spLocks noChangeArrowheads="1"/>
          </p:cNvSpPr>
          <p:nvPr/>
        </p:nvSpPr>
        <p:spPr bwMode="auto">
          <a:xfrm>
            <a:off x="2447925" y="3768725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2" name="Oval 6"/>
          <p:cNvSpPr>
            <a:spLocks noChangeArrowheads="1"/>
          </p:cNvSpPr>
          <p:nvPr/>
        </p:nvSpPr>
        <p:spPr bwMode="auto">
          <a:xfrm>
            <a:off x="2073275" y="4054475"/>
            <a:ext cx="273050" cy="120650"/>
          </a:xfrm>
          <a:prstGeom prst="ellipse">
            <a:avLst/>
          </a:prstGeom>
          <a:solidFill>
            <a:srgbClr val="00CC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3" name="Arc 7"/>
          <p:cNvSpPr>
            <a:spLocks/>
          </p:cNvSpPr>
          <p:nvPr/>
        </p:nvSpPr>
        <p:spPr bwMode="auto">
          <a:xfrm>
            <a:off x="1808163" y="43989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4" name="Arc 8"/>
          <p:cNvSpPr>
            <a:spLocks/>
          </p:cNvSpPr>
          <p:nvPr/>
        </p:nvSpPr>
        <p:spPr bwMode="auto">
          <a:xfrm>
            <a:off x="1836738" y="44370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Oval 9"/>
          <p:cNvSpPr>
            <a:spLocks noChangeArrowheads="1"/>
          </p:cNvSpPr>
          <p:nvPr/>
        </p:nvSpPr>
        <p:spPr bwMode="auto">
          <a:xfrm>
            <a:off x="2447925" y="3502025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2139950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2101850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20764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9" name="Freeform 13"/>
          <p:cNvSpPr>
            <a:spLocks/>
          </p:cNvSpPr>
          <p:nvPr/>
        </p:nvSpPr>
        <p:spPr bwMode="auto">
          <a:xfrm>
            <a:off x="6848475" y="3067050"/>
            <a:ext cx="458788" cy="1373188"/>
          </a:xfrm>
          <a:custGeom>
            <a:avLst/>
            <a:gdLst>
              <a:gd name="T0" fmla="*/ 0 w 289"/>
              <a:gd name="T1" fmla="*/ 0 h 865"/>
              <a:gd name="T2" fmla="*/ 288 w 289"/>
              <a:gd name="T3" fmla="*/ 0 h 865"/>
              <a:gd name="T4" fmla="*/ 288 w 289"/>
              <a:gd name="T5" fmla="*/ 864 h 865"/>
              <a:gd name="T6" fmla="*/ 0 w 289"/>
              <a:gd name="T7" fmla="*/ 864 h 865"/>
              <a:gd name="T8" fmla="*/ 144 w 289"/>
              <a:gd name="T9" fmla="*/ 720 h 865"/>
              <a:gd name="T10" fmla="*/ 0 w 289"/>
              <a:gd name="T11" fmla="*/ 576 h 865"/>
              <a:gd name="T12" fmla="*/ 144 w 289"/>
              <a:gd name="T13" fmla="*/ 432 h 865"/>
              <a:gd name="T14" fmla="*/ 0 w 289"/>
              <a:gd name="T15" fmla="*/ 288 h 865"/>
              <a:gd name="T16" fmla="*/ 144 w 289"/>
              <a:gd name="T17" fmla="*/ 144 h 865"/>
              <a:gd name="T18" fmla="*/ 0 w 289"/>
              <a:gd name="T19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9" h="865">
                <a:moveTo>
                  <a:pt x="0" y="0"/>
                </a:moveTo>
                <a:lnTo>
                  <a:pt x="288" y="0"/>
                </a:lnTo>
                <a:lnTo>
                  <a:pt x="288" y="864"/>
                </a:lnTo>
                <a:lnTo>
                  <a:pt x="0" y="864"/>
                </a:lnTo>
                <a:lnTo>
                  <a:pt x="144" y="720"/>
                </a:lnTo>
                <a:lnTo>
                  <a:pt x="0" y="576"/>
                </a:lnTo>
                <a:lnTo>
                  <a:pt x="144" y="432"/>
                </a:lnTo>
                <a:lnTo>
                  <a:pt x="0" y="288"/>
                </a:lnTo>
                <a:lnTo>
                  <a:pt x="144" y="144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699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6648450" y="4857750"/>
            <a:ext cx="1276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Reflector (prismatic)</a:t>
            </a:r>
          </a:p>
        </p:txBody>
      </p:sp>
      <p:grpSp>
        <p:nvGrpSpPr>
          <p:cNvPr id="65551" name="Group 15"/>
          <p:cNvGrpSpPr>
            <a:grpSpLocks/>
          </p:cNvGrpSpPr>
          <p:nvPr/>
        </p:nvGrpSpPr>
        <p:grpSpPr bwMode="auto">
          <a:xfrm>
            <a:off x="3063875" y="2627313"/>
            <a:ext cx="4997450" cy="2020887"/>
            <a:chOff x="1930" y="1655"/>
            <a:chExt cx="3148" cy="1273"/>
          </a:xfrm>
        </p:grpSpPr>
        <p:sp>
          <p:nvSpPr>
            <p:cNvPr id="65552" name="Arc 16"/>
            <p:cNvSpPr>
              <a:spLocks/>
            </p:cNvSpPr>
            <p:nvPr/>
          </p:nvSpPr>
          <p:spPr bwMode="auto">
            <a:xfrm rot="20460000">
              <a:off x="1930" y="1655"/>
              <a:ext cx="3144" cy="1191"/>
            </a:xfrm>
            <a:custGeom>
              <a:avLst/>
              <a:gdLst>
                <a:gd name="G0" fmla="+- 7 0 0"/>
                <a:gd name="G1" fmla="+- 21600 0 0"/>
                <a:gd name="G2" fmla="+- 21600 0 0"/>
                <a:gd name="T0" fmla="*/ 0 w 21607"/>
                <a:gd name="T1" fmla="*/ 0 h 23451"/>
                <a:gd name="T2" fmla="*/ 21528 w 21607"/>
                <a:gd name="T3" fmla="*/ 23451 h 23451"/>
                <a:gd name="T4" fmla="*/ 7 w 21607"/>
                <a:gd name="T5" fmla="*/ 21600 h 23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7" h="23451" fill="none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6" y="0"/>
                    <a:pt x="21607" y="9670"/>
                    <a:pt x="21607" y="21600"/>
                  </a:cubicBezTo>
                  <a:cubicBezTo>
                    <a:pt x="21607" y="22217"/>
                    <a:pt x="21580" y="22835"/>
                    <a:pt x="21527" y="23450"/>
                  </a:cubicBezTo>
                </a:path>
                <a:path w="21607" h="23451" stroke="0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6" y="0"/>
                    <a:pt x="21607" y="9670"/>
                    <a:pt x="21607" y="21600"/>
                  </a:cubicBezTo>
                  <a:cubicBezTo>
                    <a:pt x="21607" y="22217"/>
                    <a:pt x="21580" y="22835"/>
                    <a:pt x="21527" y="23450"/>
                  </a:cubicBezTo>
                  <a:lnTo>
                    <a:pt x="7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3" name="Arc 17"/>
            <p:cNvSpPr>
              <a:spLocks/>
            </p:cNvSpPr>
            <p:nvPr/>
          </p:nvSpPr>
          <p:spPr bwMode="auto">
            <a:xfrm rot="11940000">
              <a:off x="1935" y="1738"/>
              <a:ext cx="3143" cy="11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80 w 21600"/>
                <a:gd name="T1" fmla="*/ 23452 h 23452"/>
                <a:gd name="T2" fmla="*/ 21593 w 21600"/>
                <a:gd name="T3" fmla="*/ 0 h 23452"/>
                <a:gd name="T4" fmla="*/ 21600 w 21600"/>
                <a:gd name="T5" fmla="*/ 21600 h 2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452" fill="none" extrusionOk="0">
                  <a:moveTo>
                    <a:pt x="79" y="23452"/>
                  </a:moveTo>
                  <a:cubicBezTo>
                    <a:pt x="26" y="22836"/>
                    <a:pt x="0" y="22218"/>
                    <a:pt x="0" y="21600"/>
                  </a:cubicBezTo>
                  <a:cubicBezTo>
                    <a:pt x="-1" y="9673"/>
                    <a:pt x="9666" y="3"/>
                    <a:pt x="21593" y="0"/>
                  </a:cubicBezTo>
                </a:path>
                <a:path w="21600" h="23452" stroke="0" extrusionOk="0">
                  <a:moveTo>
                    <a:pt x="79" y="23452"/>
                  </a:moveTo>
                  <a:cubicBezTo>
                    <a:pt x="26" y="22836"/>
                    <a:pt x="0" y="22218"/>
                    <a:pt x="0" y="21600"/>
                  </a:cubicBezTo>
                  <a:cubicBezTo>
                    <a:pt x="-1" y="9673"/>
                    <a:pt x="9666" y="3"/>
                    <a:pt x="21593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554" name="Line 18"/>
          <p:cNvSpPr>
            <a:spLocks noChangeShapeType="1"/>
          </p:cNvSpPr>
          <p:nvPr/>
        </p:nvSpPr>
        <p:spPr bwMode="auto">
          <a:xfrm flipH="1">
            <a:off x="6918325" y="3179763"/>
            <a:ext cx="30163" cy="165100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5555" name="Group 19"/>
          <p:cNvGrpSpPr>
            <a:grpSpLocks/>
          </p:cNvGrpSpPr>
          <p:nvPr/>
        </p:nvGrpSpPr>
        <p:grpSpPr bwMode="auto">
          <a:xfrm>
            <a:off x="2914650" y="3178175"/>
            <a:ext cx="4038600" cy="669925"/>
            <a:chOff x="1836" y="2002"/>
            <a:chExt cx="2544" cy="422"/>
          </a:xfrm>
        </p:grpSpPr>
        <p:sp>
          <p:nvSpPr>
            <p:cNvPr id="65556" name="Line 20"/>
            <p:cNvSpPr>
              <a:spLocks noChangeShapeType="1"/>
            </p:cNvSpPr>
            <p:nvPr/>
          </p:nvSpPr>
          <p:spPr bwMode="auto">
            <a:xfrm flipV="1">
              <a:off x="2997" y="2184"/>
              <a:ext cx="1344" cy="132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7" name="Line 21"/>
            <p:cNvSpPr>
              <a:spLocks noChangeShapeType="1"/>
            </p:cNvSpPr>
            <p:nvPr/>
          </p:nvSpPr>
          <p:spPr bwMode="auto">
            <a:xfrm flipV="1">
              <a:off x="1836" y="2118"/>
              <a:ext cx="1308" cy="120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8" name="Line 22"/>
            <p:cNvSpPr>
              <a:spLocks noChangeShapeType="1"/>
            </p:cNvSpPr>
            <p:nvPr/>
          </p:nvSpPr>
          <p:spPr bwMode="auto">
            <a:xfrm flipV="1">
              <a:off x="3120" y="2002"/>
              <a:ext cx="1260" cy="116"/>
            </a:xfrm>
            <a:prstGeom prst="line">
              <a:avLst/>
            </a:prstGeom>
            <a:noFill/>
            <a:ln w="12699">
              <a:solidFill>
                <a:srgbClr val="C6072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9" name="Line 23"/>
            <p:cNvSpPr>
              <a:spLocks noChangeShapeType="1"/>
            </p:cNvSpPr>
            <p:nvPr/>
          </p:nvSpPr>
          <p:spPr bwMode="auto">
            <a:xfrm flipV="1">
              <a:off x="1836" y="2310"/>
              <a:ext cx="1179" cy="114"/>
            </a:xfrm>
            <a:prstGeom prst="line">
              <a:avLst/>
            </a:prstGeom>
            <a:noFill/>
            <a:ln w="12699">
              <a:solidFill>
                <a:srgbClr val="C6072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0" name="Line 24"/>
            <p:cNvSpPr>
              <a:spLocks noChangeShapeType="1"/>
            </p:cNvSpPr>
            <p:nvPr/>
          </p:nvSpPr>
          <p:spPr bwMode="auto">
            <a:xfrm flipH="1">
              <a:off x="4340" y="2004"/>
              <a:ext cx="36" cy="185"/>
            </a:xfrm>
            <a:prstGeom prst="line">
              <a:avLst/>
            </a:prstGeom>
            <a:noFill/>
            <a:ln w="12699">
              <a:solidFill>
                <a:srgbClr val="C6072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561" name="Rectangle 25"/>
          <p:cNvSpPr>
            <a:spLocks noChangeArrowheads="1"/>
          </p:cNvSpPr>
          <p:nvPr/>
        </p:nvSpPr>
        <p:spPr bwMode="auto">
          <a:xfrm>
            <a:off x="2444750" y="3498850"/>
            <a:ext cx="2857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200" b="1"/>
              <a:t>T</a:t>
            </a:r>
          </a:p>
          <a:p>
            <a:pPr algn="l" defTabSz="762000">
              <a:spcBef>
                <a:spcPct val="50000"/>
              </a:spcBef>
            </a:pPr>
            <a:r>
              <a:rPr lang="en-GB" sz="1200" b="1"/>
              <a:t>R</a:t>
            </a:r>
          </a:p>
        </p:txBody>
      </p:sp>
      <p:grpSp>
        <p:nvGrpSpPr>
          <p:cNvPr id="65562" name="Group 26"/>
          <p:cNvGrpSpPr>
            <a:grpSpLocks/>
          </p:cNvGrpSpPr>
          <p:nvPr/>
        </p:nvGrpSpPr>
        <p:grpSpPr bwMode="auto">
          <a:xfrm>
            <a:off x="7808913" y="1643063"/>
            <a:ext cx="725487" cy="973137"/>
            <a:chOff x="1662" y="275"/>
            <a:chExt cx="457" cy="613"/>
          </a:xfrm>
        </p:grpSpPr>
        <p:sp>
          <p:nvSpPr>
            <p:cNvPr id="65563" name="Line 27"/>
            <p:cNvSpPr>
              <a:spLocks noChangeShapeType="1"/>
            </p:cNvSpPr>
            <p:nvPr/>
          </p:nvSpPr>
          <p:spPr bwMode="auto">
            <a:xfrm flipV="1">
              <a:off x="1777" y="275"/>
              <a:ext cx="0" cy="197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4" name="Line 28"/>
            <p:cNvSpPr>
              <a:spLocks noChangeShapeType="1"/>
            </p:cNvSpPr>
            <p:nvPr/>
          </p:nvSpPr>
          <p:spPr bwMode="auto">
            <a:xfrm>
              <a:off x="1780" y="690"/>
              <a:ext cx="0" cy="198"/>
            </a:xfrm>
            <a:prstGeom prst="line">
              <a:avLst/>
            </a:prstGeom>
            <a:noFill/>
            <a:ln w="12699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5" name="Line 29"/>
            <p:cNvSpPr>
              <a:spLocks noChangeShapeType="1"/>
            </p:cNvSpPr>
            <p:nvPr/>
          </p:nvSpPr>
          <p:spPr bwMode="auto">
            <a:xfrm>
              <a:off x="1886" y="587"/>
              <a:ext cx="233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6" name="Rectangle 30"/>
            <p:cNvSpPr>
              <a:spLocks noChangeArrowheads="1"/>
            </p:cNvSpPr>
            <p:nvPr/>
          </p:nvSpPr>
          <p:spPr bwMode="auto">
            <a:xfrm>
              <a:off x="1662" y="476"/>
              <a:ext cx="234" cy="226"/>
            </a:xfrm>
            <a:prstGeom prst="rect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5567" name="Group 31"/>
            <p:cNvGrpSpPr>
              <a:grpSpLocks/>
            </p:cNvGrpSpPr>
            <p:nvPr/>
          </p:nvGrpSpPr>
          <p:grpSpPr bwMode="auto">
            <a:xfrm>
              <a:off x="1686" y="491"/>
              <a:ext cx="60" cy="59"/>
              <a:chOff x="1686" y="491"/>
              <a:chExt cx="60" cy="59"/>
            </a:xfrm>
          </p:grpSpPr>
          <p:sp>
            <p:nvSpPr>
              <p:cNvPr id="65568" name="AutoShape 32"/>
              <p:cNvSpPr>
                <a:spLocks noChangeArrowheads="1"/>
              </p:cNvSpPr>
              <p:nvPr/>
            </p:nvSpPr>
            <p:spPr bwMode="auto">
              <a:xfrm>
                <a:off x="1686" y="491"/>
                <a:ext cx="60" cy="59"/>
              </a:xfrm>
              <a:prstGeom prst="diamond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69" name="Line 33"/>
              <p:cNvSpPr>
                <a:spLocks noChangeShapeType="1"/>
              </p:cNvSpPr>
              <p:nvPr/>
            </p:nvSpPr>
            <p:spPr bwMode="auto">
              <a:xfrm>
                <a:off x="1707" y="497"/>
                <a:ext cx="0" cy="48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70" name="Line 34"/>
              <p:cNvSpPr>
                <a:spLocks noChangeShapeType="1"/>
              </p:cNvSpPr>
              <p:nvPr/>
            </p:nvSpPr>
            <p:spPr bwMode="auto">
              <a:xfrm>
                <a:off x="1725" y="496"/>
                <a:ext cx="0" cy="49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5571" name="Freeform 35"/>
            <p:cNvSpPr>
              <a:spLocks/>
            </p:cNvSpPr>
            <p:nvPr/>
          </p:nvSpPr>
          <p:spPr bwMode="auto">
            <a:xfrm>
              <a:off x="1928" y="530"/>
              <a:ext cx="68" cy="30"/>
            </a:xfrm>
            <a:custGeom>
              <a:avLst/>
              <a:gdLst>
                <a:gd name="T0" fmla="*/ 0 w 68"/>
                <a:gd name="T1" fmla="*/ 29 h 30"/>
                <a:gd name="T2" fmla="*/ 19 w 68"/>
                <a:gd name="T3" fmla="*/ 29 h 30"/>
                <a:gd name="T4" fmla="*/ 19 w 68"/>
                <a:gd name="T5" fmla="*/ 0 h 30"/>
                <a:gd name="T6" fmla="*/ 47 w 68"/>
                <a:gd name="T7" fmla="*/ 0 h 30"/>
                <a:gd name="T8" fmla="*/ 47 w 68"/>
                <a:gd name="T9" fmla="*/ 29 h 30"/>
                <a:gd name="T10" fmla="*/ 67 w 68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30">
                  <a:moveTo>
                    <a:pt x="0" y="29"/>
                  </a:moveTo>
                  <a:lnTo>
                    <a:pt x="19" y="29"/>
                  </a:lnTo>
                  <a:lnTo>
                    <a:pt x="19" y="0"/>
                  </a:lnTo>
                  <a:lnTo>
                    <a:pt x="47" y="0"/>
                  </a:lnTo>
                  <a:lnTo>
                    <a:pt x="47" y="29"/>
                  </a:lnTo>
                  <a:lnTo>
                    <a:pt x="67" y="29"/>
                  </a:lnTo>
                </a:path>
              </a:pathLst>
            </a:custGeom>
            <a:noFill/>
            <a:ln w="12699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5572" name="Group 36"/>
            <p:cNvGrpSpPr>
              <a:grpSpLocks/>
            </p:cNvGrpSpPr>
            <p:nvPr/>
          </p:nvGrpSpPr>
          <p:grpSpPr bwMode="auto">
            <a:xfrm>
              <a:off x="1718" y="658"/>
              <a:ext cx="115" cy="15"/>
              <a:chOff x="1718" y="658"/>
              <a:chExt cx="115" cy="15"/>
            </a:xfrm>
          </p:grpSpPr>
          <p:sp>
            <p:nvSpPr>
              <p:cNvPr id="65573" name="Line 37"/>
              <p:cNvSpPr>
                <a:spLocks noChangeShapeType="1"/>
              </p:cNvSpPr>
              <p:nvPr/>
            </p:nvSpPr>
            <p:spPr bwMode="auto">
              <a:xfrm>
                <a:off x="1718" y="673"/>
                <a:ext cx="3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74" name="Line 38"/>
              <p:cNvSpPr>
                <a:spLocks noChangeShapeType="1"/>
              </p:cNvSpPr>
              <p:nvPr/>
            </p:nvSpPr>
            <p:spPr bwMode="auto">
              <a:xfrm>
                <a:off x="1800" y="673"/>
                <a:ext cx="33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75" name="Line 39"/>
              <p:cNvSpPr>
                <a:spLocks noChangeShapeType="1"/>
              </p:cNvSpPr>
              <p:nvPr/>
            </p:nvSpPr>
            <p:spPr bwMode="auto">
              <a:xfrm flipV="1">
                <a:off x="1756" y="658"/>
                <a:ext cx="44" cy="15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76" name="Group 40"/>
            <p:cNvGrpSpPr>
              <a:grpSpLocks/>
            </p:cNvGrpSpPr>
            <p:nvPr/>
          </p:nvGrpSpPr>
          <p:grpSpPr bwMode="auto">
            <a:xfrm>
              <a:off x="1696" y="583"/>
              <a:ext cx="90" cy="46"/>
              <a:chOff x="1696" y="583"/>
              <a:chExt cx="90" cy="46"/>
            </a:xfrm>
          </p:grpSpPr>
          <p:sp>
            <p:nvSpPr>
              <p:cNvPr id="65577" name="Line 41"/>
              <p:cNvSpPr>
                <a:spLocks noChangeShapeType="1"/>
              </p:cNvSpPr>
              <p:nvPr/>
            </p:nvSpPr>
            <p:spPr bwMode="auto">
              <a:xfrm>
                <a:off x="1696" y="606"/>
                <a:ext cx="25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78" name="Line 42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79" name="Line 43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80" name="Line 44"/>
              <p:cNvSpPr>
                <a:spLocks noChangeShapeType="1"/>
              </p:cNvSpPr>
              <p:nvPr/>
            </p:nvSpPr>
            <p:spPr bwMode="auto">
              <a:xfrm flipH="1">
                <a:off x="1722" y="606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81" name="Line 45"/>
              <p:cNvSpPr>
                <a:spLocks noChangeShapeType="1"/>
              </p:cNvSpPr>
              <p:nvPr/>
            </p:nvSpPr>
            <p:spPr bwMode="auto">
              <a:xfrm>
                <a:off x="1754" y="606"/>
                <a:ext cx="32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82" name="Line 46"/>
              <p:cNvSpPr>
                <a:spLocks noChangeShapeType="1"/>
              </p:cNvSpPr>
              <p:nvPr/>
            </p:nvSpPr>
            <p:spPr bwMode="auto">
              <a:xfrm>
                <a:off x="1754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5583" name="Line 47"/>
            <p:cNvSpPr>
              <a:spLocks noChangeShapeType="1"/>
            </p:cNvSpPr>
            <p:nvPr/>
          </p:nvSpPr>
          <p:spPr bwMode="auto">
            <a:xfrm flipV="1">
              <a:off x="1741" y="551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84" name="Line 48"/>
            <p:cNvSpPr>
              <a:spLocks noChangeShapeType="1"/>
            </p:cNvSpPr>
            <p:nvPr/>
          </p:nvSpPr>
          <p:spPr bwMode="auto">
            <a:xfrm flipV="1">
              <a:off x="1753" y="562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589" name="Rectangle 53"/>
          <p:cNvSpPr>
            <a:spLocks noChangeArrowheads="1"/>
          </p:cNvSpPr>
          <p:nvPr/>
        </p:nvSpPr>
        <p:spPr bwMode="auto">
          <a:xfrm>
            <a:off x="492125" y="3711575"/>
            <a:ext cx="1711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Transmitter </a:t>
            </a:r>
            <a:r>
              <a:rPr lang="en-GB" sz="1600" b="1"/>
              <a:t>/</a:t>
            </a:r>
            <a:r>
              <a:rPr lang="en-GB" sz="1600"/>
              <a:t>Receiver</a:t>
            </a:r>
          </a:p>
        </p:txBody>
      </p:sp>
      <p:sp>
        <p:nvSpPr>
          <p:cNvPr id="65590" name="Rectangle 5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Optical sensors (Retro-reflective)</a:t>
            </a:r>
            <a:endParaRPr lang="en-GB"/>
          </a:p>
        </p:txBody>
      </p:sp>
      <p:sp>
        <p:nvSpPr>
          <p:cNvPr id="65591" name="Rectangle 55"/>
          <p:cNvSpPr>
            <a:spLocks noChangeArrowheads="1"/>
          </p:cNvSpPr>
          <p:nvPr/>
        </p:nvSpPr>
        <p:spPr bwMode="auto">
          <a:xfrm>
            <a:off x="381000" y="2117725"/>
            <a:ext cx="2990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Type : Retro reflective</a:t>
            </a:r>
          </a:p>
        </p:txBody>
      </p:sp>
    </p:spTree>
    <p:extLst>
      <p:ext uri="{BB962C8B-B14F-4D97-AF65-F5344CB8AC3E}">
        <p14:creationId xmlns:p14="http://schemas.microsoft.com/office/powerpoint/2010/main" val="2537674038"/>
      </p:ext>
    </p:extLst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/>
          <p:cNvSpPr>
            <a:spLocks noChangeArrowheads="1"/>
          </p:cNvSpPr>
          <p:nvPr/>
        </p:nvSpPr>
        <p:spPr bwMode="auto">
          <a:xfrm rot="-5400000" flipH="1" flipV="1">
            <a:off x="4316412" y="1677988"/>
            <a:ext cx="1349375" cy="4159250"/>
          </a:xfrm>
          <a:custGeom>
            <a:avLst/>
            <a:gdLst>
              <a:gd name="G0" fmla="+- 6878 0 0"/>
              <a:gd name="G1" fmla="+- 21600 0 6878"/>
              <a:gd name="G2" fmla="*/ 6878 1 2"/>
              <a:gd name="G3" fmla="+- 21600 0 G2"/>
              <a:gd name="G4" fmla="+/ 6878 21600 2"/>
              <a:gd name="G5" fmla="+/ G1 0 2"/>
              <a:gd name="G6" fmla="*/ 21600 21600 6878"/>
              <a:gd name="G7" fmla="*/ G6 1 2"/>
              <a:gd name="G8" fmla="+- 21600 0 G7"/>
              <a:gd name="G9" fmla="*/ 21600 1 2"/>
              <a:gd name="G10" fmla="+- 6878 0 G9"/>
              <a:gd name="G11" fmla="?: G10 G8 0"/>
              <a:gd name="G12" fmla="?: G10 G7 21600"/>
              <a:gd name="T0" fmla="*/ 18161 w 21600"/>
              <a:gd name="T1" fmla="*/ 10800 h 21600"/>
              <a:gd name="T2" fmla="*/ 10800 w 21600"/>
              <a:gd name="T3" fmla="*/ 21600 h 21600"/>
              <a:gd name="T4" fmla="*/ 3439 w 21600"/>
              <a:gd name="T5" fmla="*/ 10800 h 21600"/>
              <a:gd name="T6" fmla="*/ 10800 w 21600"/>
              <a:gd name="T7" fmla="*/ 0 h 21600"/>
              <a:gd name="T8" fmla="*/ 5239 w 21600"/>
              <a:gd name="T9" fmla="*/ 5239 h 21600"/>
              <a:gd name="T10" fmla="*/ 16361 w 21600"/>
              <a:gd name="T11" fmla="*/ 1636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878" y="21600"/>
                </a:lnTo>
                <a:lnTo>
                  <a:pt x="14722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FF99">
                  <a:gamma/>
                  <a:tint val="70196"/>
                  <a:invGamma/>
                </a:srgbClr>
              </a:gs>
              <a:gs pos="100000">
                <a:srgbClr val="FFFF99"/>
              </a:gs>
            </a:gsLst>
            <a:lin ang="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7" name="Oval 3"/>
          <p:cNvSpPr>
            <a:spLocks noChangeArrowheads="1"/>
          </p:cNvSpPr>
          <p:nvPr/>
        </p:nvSpPr>
        <p:spPr bwMode="auto">
          <a:xfrm>
            <a:off x="2073275" y="3530600"/>
            <a:ext cx="273050" cy="12065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2139950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9" name="Oval 5"/>
          <p:cNvSpPr>
            <a:spLocks noChangeArrowheads="1"/>
          </p:cNvSpPr>
          <p:nvPr/>
        </p:nvSpPr>
        <p:spPr bwMode="auto">
          <a:xfrm>
            <a:off x="2447925" y="3768725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0" name="Oval 6"/>
          <p:cNvSpPr>
            <a:spLocks noChangeArrowheads="1"/>
          </p:cNvSpPr>
          <p:nvPr/>
        </p:nvSpPr>
        <p:spPr bwMode="auto">
          <a:xfrm>
            <a:off x="2073275" y="4054475"/>
            <a:ext cx="273050" cy="120650"/>
          </a:xfrm>
          <a:prstGeom prst="ellipse">
            <a:avLst/>
          </a:prstGeom>
          <a:solidFill>
            <a:srgbClr val="00CC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1" name="Arc 7"/>
          <p:cNvSpPr>
            <a:spLocks/>
          </p:cNvSpPr>
          <p:nvPr/>
        </p:nvSpPr>
        <p:spPr bwMode="auto">
          <a:xfrm>
            <a:off x="1808163" y="43989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Arc 8"/>
          <p:cNvSpPr>
            <a:spLocks/>
          </p:cNvSpPr>
          <p:nvPr/>
        </p:nvSpPr>
        <p:spPr bwMode="auto">
          <a:xfrm>
            <a:off x="1836738" y="44370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3" name="Oval 9"/>
          <p:cNvSpPr>
            <a:spLocks noChangeArrowheads="1"/>
          </p:cNvSpPr>
          <p:nvPr/>
        </p:nvSpPr>
        <p:spPr bwMode="auto">
          <a:xfrm>
            <a:off x="2447925" y="3502025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2139950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2101850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20764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7" name="Freeform 13"/>
          <p:cNvSpPr>
            <a:spLocks/>
          </p:cNvSpPr>
          <p:nvPr/>
        </p:nvSpPr>
        <p:spPr bwMode="auto">
          <a:xfrm>
            <a:off x="6848475" y="3067050"/>
            <a:ext cx="458788" cy="1373188"/>
          </a:xfrm>
          <a:custGeom>
            <a:avLst/>
            <a:gdLst>
              <a:gd name="T0" fmla="*/ 0 w 289"/>
              <a:gd name="T1" fmla="*/ 0 h 865"/>
              <a:gd name="T2" fmla="*/ 288 w 289"/>
              <a:gd name="T3" fmla="*/ 0 h 865"/>
              <a:gd name="T4" fmla="*/ 288 w 289"/>
              <a:gd name="T5" fmla="*/ 864 h 865"/>
              <a:gd name="T6" fmla="*/ 0 w 289"/>
              <a:gd name="T7" fmla="*/ 864 h 865"/>
              <a:gd name="T8" fmla="*/ 144 w 289"/>
              <a:gd name="T9" fmla="*/ 720 h 865"/>
              <a:gd name="T10" fmla="*/ 0 w 289"/>
              <a:gd name="T11" fmla="*/ 576 h 865"/>
              <a:gd name="T12" fmla="*/ 144 w 289"/>
              <a:gd name="T13" fmla="*/ 432 h 865"/>
              <a:gd name="T14" fmla="*/ 0 w 289"/>
              <a:gd name="T15" fmla="*/ 288 h 865"/>
              <a:gd name="T16" fmla="*/ 144 w 289"/>
              <a:gd name="T17" fmla="*/ 144 h 865"/>
              <a:gd name="T18" fmla="*/ 0 w 289"/>
              <a:gd name="T19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9" h="865">
                <a:moveTo>
                  <a:pt x="0" y="0"/>
                </a:moveTo>
                <a:lnTo>
                  <a:pt x="288" y="0"/>
                </a:lnTo>
                <a:lnTo>
                  <a:pt x="288" y="864"/>
                </a:lnTo>
                <a:lnTo>
                  <a:pt x="0" y="864"/>
                </a:lnTo>
                <a:lnTo>
                  <a:pt x="144" y="720"/>
                </a:lnTo>
                <a:lnTo>
                  <a:pt x="0" y="576"/>
                </a:lnTo>
                <a:lnTo>
                  <a:pt x="144" y="432"/>
                </a:lnTo>
                <a:lnTo>
                  <a:pt x="0" y="288"/>
                </a:lnTo>
                <a:lnTo>
                  <a:pt x="144" y="144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699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6648450" y="4857750"/>
            <a:ext cx="13525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Reflector (prismatic)</a:t>
            </a:r>
          </a:p>
        </p:txBody>
      </p:sp>
      <p:grpSp>
        <p:nvGrpSpPr>
          <p:cNvPr id="67599" name="Group 15"/>
          <p:cNvGrpSpPr>
            <a:grpSpLocks/>
          </p:cNvGrpSpPr>
          <p:nvPr/>
        </p:nvGrpSpPr>
        <p:grpSpPr bwMode="auto">
          <a:xfrm>
            <a:off x="3063875" y="2627313"/>
            <a:ext cx="4997450" cy="2020887"/>
            <a:chOff x="1930" y="1655"/>
            <a:chExt cx="3148" cy="1273"/>
          </a:xfrm>
        </p:grpSpPr>
        <p:sp>
          <p:nvSpPr>
            <p:cNvPr id="67600" name="Arc 16"/>
            <p:cNvSpPr>
              <a:spLocks/>
            </p:cNvSpPr>
            <p:nvPr/>
          </p:nvSpPr>
          <p:spPr bwMode="auto">
            <a:xfrm rot="20460000">
              <a:off x="1930" y="1655"/>
              <a:ext cx="3144" cy="1191"/>
            </a:xfrm>
            <a:custGeom>
              <a:avLst/>
              <a:gdLst>
                <a:gd name="G0" fmla="+- 7 0 0"/>
                <a:gd name="G1" fmla="+- 21600 0 0"/>
                <a:gd name="G2" fmla="+- 21600 0 0"/>
                <a:gd name="T0" fmla="*/ 0 w 21607"/>
                <a:gd name="T1" fmla="*/ 0 h 23451"/>
                <a:gd name="T2" fmla="*/ 21528 w 21607"/>
                <a:gd name="T3" fmla="*/ 23451 h 23451"/>
                <a:gd name="T4" fmla="*/ 7 w 21607"/>
                <a:gd name="T5" fmla="*/ 21600 h 23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7" h="23451" fill="none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6" y="0"/>
                    <a:pt x="21607" y="9670"/>
                    <a:pt x="21607" y="21600"/>
                  </a:cubicBezTo>
                  <a:cubicBezTo>
                    <a:pt x="21607" y="22217"/>
                    <a:pt x="21580" y="22835"/>
                    <a:pt x="21527" y="23450"/>
                  </a:cubicBezTo>
                </a:path>
                <a:path w="21607" h="23451" stroke="0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6" y="0"/>
                    <a:pt x="21607" y="9670"/>
                    <a:pt x="21607" y="21600"/>
                  </a:cubicBezTo>
                  <a:cubicBezTo>
                    <a:pt x="21607" y="22217"/>
                    <a:pt x="21580" y="22835"/>
                    <a:pt x="21527" y="23450"/>
                  </a:cubicBezTo>
                  <a:lnTo>
                    <a:pt x="7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1" name="Arc 17"/>
            <p:cNvSpPr>
              <a:spLocks/>
            </p:cNvSpPr>
            <p:nvPr/>
          </p:nvSpPr>
          <p:spPr bwMode="auto">
            <a:xfrm rot="11940000">
              <a:off x="1935" y="1738"/>
              <a:ext cx="3143" cy="11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80 w 21600"/>
                <a:gd name="T1" fmla="*/ 23452 h 23452"/>
                <a:gd name="T2" fmla="*/ 21593 w 21600"/>
                <a:gd name="T3" fmla="*/ 0 h 23452"/>
                <a:gd name="T4" fmla="*/ 21600 w 21600"/>
                <a:gd name="T5" fmla="*/ 21600 h 2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452" fill="none" extrusionOk="0">
                  <a:moveTo>
                    <a:pt x="79" y="23452"/>
                  </a:moveTo>
                  <a:cubicBezTo>
                    <a:pt x="26" y="22836"/>
                    <a:pt x="0" y="22218"/>
                    <a:pt x="0" y="21600"/>
                  </a:cubicBezTo>
                  <a:cubicBezTo>
                    <a:pt x="-1" y="9673"/>
                    <a:pt x="9666" y="3"/>
                    <a:pt x="21593" y="0"/>
                  </a:cubicBezTo>
                </a:path>
                <a:path w="21600" h="23452" stroke="0" extrusionOk="0">
                  <a:moveTo>
                    <a:pt x="79" y="23452"/>
                  </a:moveTo>
                  <a:cubicBezTo>
                    <a:pt x="26" y="22836"/>
                    <a:pt x="0" y="22218"/>
                    <a:pt x="0" y="21600"/>
                  </a:cubicBezTo>
                  <a:cubicBezTo>
                    <a:pt x="-1" y="9673"/>
                    <a:pt x="9666" y="3"/>
                    <a:pt x="21593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602" name="Line 18"/>
          <p:cNvSpPr>
            <a:spLocks noChangeShapeType="1"/>
          </p:cNvSpPr>
          <p:nvPr/>
        </p:nvSpPr>
        <p:spPr bwMode="auto">
          <a:xfrm flipV="1">
            <a:off x="4521200" y="3892550"/>
            <a:ext cx="2413000" cy="3175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3" name="Line 19"/>
          <p:cNvSpPr>
            <a:spLocks noChangeShapeType="1"/>
          </p:cNvSpPr>
          <p:nvPr/>
        </p:nvSpPr>
        <p:spPr bwMode="auto">
          <a:xfrm>
            <a:off x="2905125" y="3619500"/>
            <a:ext cx="3400425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4" name="Line 20"/>
          <p:cNvSpPr>
            <a:spLocks noChangeShapeType="1"/>
          </p:cNvSpPr>
          <p:nvPr/>
        </p:nvSpPr>
        <p:spPr bwMode="auto">
          <a:xfrm>
            <a:off x="4953000" y="3619500"/>
            <a:ext cx="1990725" cy="0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5" name="Line 21"/>
          <p:cNvSpPr>
            <a:spLocks noChangeShapeType="1"/>
          </p:cNvSpPr>
          <p:nvPr/>
        </p:nvSpPr>
        <p:spPr bwMode="auto">
          <a:xfrm>
            <a:off x="2905125" y="3895725"/>
            <a:ext cx="1924050" cy="0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6" name="Line 22"/>
          <p:cNvSpPr>
            <a:spLocks noChangeShapeType="1"/>
          </p:cNvSpPr>
          <p:nvPr/>
        </p:nvSpPr>
        <p:spPr bwMode="auto">
          <a:xfrm>
            <a:off x="6934200" y="3622675"/>
            <a:ext cx="0" cy="136525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7" name="Line 23"/>
          <p:cNvSpPr>
            <a:spLocks noChangeShapeType="1"/>
          </p:cNvSpPr>
          <p:nvPr/>
        </p:nvSpPr>
        <p:spPr bwMode="auto">
          <a:xfrm>
            <a:off x="6932613" y="3736975"/>
            <a:ext cx="0" cy="161925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8" name="Rectangle 24"/>
          <p:cNvSpPr>
            <a:spLocks noChangeArrowheads="1"/>
          </p:cNvSpPr>
          <p:nvPr/>
        </p:nvSpPr>
        <p:spPr bwMode="auto">
          <a:xfrm>
            <a:off x="4959350" y="1635125"/>
            <a:ext cx="111125" cy="1092200"/>
          </a:xfrm>
          <a:prstGeom prst="rect">
            <a:avLst/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9" name="Rectangle 25"/>
          <p:cNvSpPr>
            <a:spLocks noChangeArrowheads="1"/>
          </p:cNvSpPr>
          <p:nvPr/>
        </p:nvSpPr>
        <p:spPr bwMode="auto">
          <a:xfrm>
            <a:off x="5114925" y="2076450"/>
            <a:ext cx="981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Target</a:t>
            </a:r>
          </a:p>
        </p:txBody>
      </p:sp>
      <p:sp>
        <p:nvSpPr>
          <p:cNvPr id="67610" name="Rectangle 26"/>
          <p:cNvSpPr>
            <a:spLocks noChangeArrowheads="1"/>
          </p:cNvSpPr>
          <p:nvPr/>
        </p:nvSpPr>
        <p:spPr bwMode="auto">
          <a:xfrm>
            <a:off x="2444750" y="3498850"/>
            <a:ext cx="2857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200" b="1"/>
              <a:t>T</a:t>
            </a:r>
          </a:p>
          <a:p>
            <a:pPr algn="l" defTabSz="762000">
              <a:spcBef>
                <a:spcPct val="50000"/>
              </a:spcBef>
            </a:pPr>
            <a:r>
              <a:rPr lang="en-GB" sz="1200" b="1"/>
              <a:t>R</a:t>
            </a:r>
          </a:p>
        </p:txBody>
      </p:sp>
      <p:sp>
        <p:nvSpPr>
          <p:cNvPr id="67611" name="Line 27"/>
          <p:cNvSpPr>
            <a:spLocks noChangeShapeType="1"/>
          </p:cNvSpPr>
          <p:nvPr/>
        </p:nvSpPr>
        <p:spPr bwMode="auto">
          <a:xfrm flipV="1">
            <a:off x="4514850" y="3467100"/>
            <a:ext cx="2376488" cy="225425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2" name="Line 28"/>
          <p:cNvSpPr>
            <a:spLocks noChangeShapeType="1"/>
          </p:cNvSpPr>
          <p:nvPr/>
        </p:nvSpPr>
        <p:spPr bwMode="auto">
          <a:xfrm flipV="1">
            <a:off x="2917825" y="3251200"/>
            <a:ext cx="3330575" cy="301625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3" name="Line 29"/>
          <p:cNvSpPr>
            <a:spLocks noChangeShapeType="1"/>
          </p:cNvSpPr>
          <p:nvPr/>
        </p:nvSpPr>
        <p:spPr bwMode="auto">
          <a:xfrm flipV="1">
            <a:off x="4953000" y="3178175"/>
            <a:ext cx="2000250" cy="184150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4" name="Line 30"/>
          <p:cNvSpPr>
            <a:spLocks noChangeShapeType="1"/>
          </p:cNvSpPr>
          <p:nvPr/>
        </p:nvSpPr>
        <p:spPr bwMode="auto">
          <a:xfrm flipV="1">
            <a:off x="2914650" y="3667125"/>
            <a:ext cx="1871663" cy="180975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5" name="Line 31"/>
          <p:cNvSpPr>
            <a:spLocks noChangeShapeType="1"/>
          </p:cNvSpPr>
          <p:nvPr/>
        </p:nvSpPr>
        <p:spPr bwMode="auto">
          <a:xfrm flipH="1">
            <a:off x="6889750" y="3181350"/>
            <a:ext cx="57150" cy="293688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6" name="Line 32"/>
          <p:cNvSpPr>
            <a:spLocks noChangeShapeType="1"/>
          </p:cNvSpPr>
          <p:nvPr/>
        </p:nvSpPr>
        <p:spPr bwMode="auto">
          <a:xfrm>
            <a:off x="4533900" y="4111625"/>
            <a:ext cx="2400300" cy="231775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7" name="Line 33"/>
          <p:cNvSpPr>
            <a:spLocks noChangeShapeType="1"/>
          </p:cNvSpPr>
          <p:nvPr/>
        </p:nvSpPr>
        <p:spPr bwMode="auto">
          <a:xfrm>
            <a:off x="2895600" y="3952875"/>
            <a:ext cx="1903413" cy="179388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8" name="Line 34"/>
          <p:cNvSpPr>
            <a:spLocks noChangeShapeType="1"/>
          </p:cNvSpPr>
          <p:nvPr/>
        </p:nvSpPr>
        <p:spPr bwMode="auto">
          <a:xfrm>
            <a:off x="6904038" y="4052888"/>
            <a:ext cx="25400" cy="290512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9" name="Line 35"/>
          <p:cNvSpPr>
            <a:spLocks noChangeShapeType="1"/>
          </p:cNvSpPr>
          <p:nvPr/>
        </p:nvSpPr>
        <p:spPr bwMode="auto">
          <a:xfrm>
            <a:off x="4918075" y="3860800"/>
            <a:ext cx="1987550" cy="193675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0" name="Line 36"/>
          <p:cNvSpPr>
            <a:spLocks noChangeShapeType="1"/>
          </p:cNvSpPr>
          <p:nvPr/>
        </p:nvSpPr>
        <p:spPr bwMode="auto">
          <a:xfrm>
            <a:off x="2911475" y="3670300"/>
            <a:ext cx="3409950" cy="327025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7621" name="Group 37"/>
          <p:cNvGrpSpPr>
            <a:grpSpLocks/>
          </p:cNvGrpSpPr>
          <p:nvPr/>
        </p:nvGrpSpPr>
        <p:grpSpPr bwMode="auto">
          <a:xfrm>
            <a:off x="7808913" y="1643063"/>
            <a:ext cx="725487" cy="973137"/>
            <a:chOff x="1662" y="275"/>
            <a:chExt cx="457" cy="613"/>
          </a:xfrm>
        </p:grpSpPr>
        <p:sp>
          <p:nvSpPr>
            <p:cNvPr id="67622" name="Line 38"/>
            <p:cNvSpPr>
              <a:spLocks noChangeShapeType="1"/>
            </p:cNvSpPr>
            <p:nvPr/>
          </p:nvSpPr>
          <p:spPr bwMode="auto">
            <a:xfrm flipV="1">
              <a:off x="1777" y="275"/>
              <a:ext cx="0" cy="197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3" name="Line 39"/>
            <p:cNvSpPr>
              <a:spLocks noChangeShapeType="1"/>
            </p:cNvSpPr>
            <p:nvPr/>
          </p:nvSpPr>
          <p:spPr bwMode="auto">
            <a:xfrm>
              <a:off x="1780" y="690"/>
              <a:ext cx="0" cy="198"/>
            </a:xfrm>
            <a:prstGeom prst="line">
              <a:avLst/>
            </a:prstGeom>
            <a:noFill/>
            <a:ln w="12699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4" name="Line 40"/>
            <p:cNvSpPr>
              <a:spLocks noChangeShapeType="1"/>
            </p:cNvSpPr>
            <p:nvPr/>
          </p:nvSpPr>
          <p:spPr bwMode="auto">
            <a:xfrm>
              <a:off x="1886" y="587"/>
              <a:ext cx="233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5" name="Rectangle 41"/>
            <p:cNvSpPr>
              <a:spLocks noChangeArrowheads="1"/>
            </p:cNvSpPr>
            <p:nvPr/>
          </p:nvSpPr>
          <p:spPr bwMode="auto">
            <a:xfrm>
              <a:off x="1662" y="476"/>
              <a:ext cx="234" cy="226"/>
            </a:xfrm>
            <a:prstGeom prst="rect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7626" name="Group 42"/>
            <p:cNvGrpSpPr>
              <a:grpSpLocks/>
            </p:cNvGrpSpPr>
            <p:nvPr/>
          </p:nvGrpSpPr>
          <p:grpSpPr bwMode="auto">
            <a:xfrm>
              <a:off x="1686" y="491"/>
              <a:ext cx="60" cy="59"/>
              <a:chOff x="1686" y="491"/>
              <a:chExt cx="60" cy="59"/>
            </a:xfrm>
          </p:grpSpPr>
          <p:sp>
            <p:nvSpPr>
              <p:cNvPr id="67627" name="AutoShape 43"/>
              <p:cNvSpPr>
                <a:spLocks noChangeArrowheads="1"/>
              </p:cNvSpPr>
              <p:nvPr/>
            </p:nvSpPr>
            <p:spPr bwMode="auto">
              <a:xfrm>
                <a:off x="1686" y="491"/>
                <a:ext cx="60" cy="59"/>
              </a:xfrm>
              <a:prstGeom prst="diamond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28" name="Line 44"/>
              <p:cNvSpPr>
                <a:spLocks noChangeShapeType="1"/>
              </p:cNvSpPr>
              <p:nvPr/>
            </p:nvSpPr>
            <p:spPr bwMode="auto">
              <a:xfrm>
                <a:off x="1707" y="497"/>
                <a:ext cx="0" cy="48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29" name="Line 45"/>
              <p:cNvSpPr>
                <a:spLocks noChangeShapeType="1"/>
              </p:cNvSpPr>
              <p:nvPr/>
            </p:nvSpPr>
            <p:spPr bwMode="auto">
              <a:xfrm>
                <a:off x="1725" y="496"/>
                <a:ext cx="0" cy="49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7630" name="Freeform 46"/>
            <p:cNvSpPr>
              <a:spLocks/>
            </p:cNvSpPr>
            <p:nvPr/>
          </p:nvSpPr>
          <p:spPr bwMode="auto">
            <a:xfrm>
              <a:off x="1928" y="530"/>
              <a:ext cx="68" cy="30"/>
            </a:xfrm>
            <a:custGeom>
              <a:avLst/>
              <a:gdLst>
                <a:gd name="T0" fmla="*/ 0 w 68"/>
                <a:gd name="T1" fmla="*/ 29 h 30"/>
                <a:gd name="T2" fmla="*/ 19 w 68"/>
                <a:gd name="T3" fmla="*/ 29 h 30"/>
                <a:gd name="T4" fmla="*/ 19 w 68"/>
                <a:gd name="T5" fmla="*/ 0 h 30"/>
                <a:gd name="T6" fmla="*/ 47 w 68"/>
                <a:gd name="T7" fmla="*/ 0 h 30"/>
                <a:gd name="T8" fmla="*/ 47 w 68"/>
                <a:gd name="T9" fmla="*/ 29 h 30"/>
                <a:gd name="T10" fmla="*/ 67 w 68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30">
                  <a:moveTo>
                    <a:pt x="0" y="29"/>
                  </a:moveTo>
                  <a:lnTo>
                    <a:pt x="19" y="29"/>
                  </a:lnTo>
                  <a:lnTo>
                    <a:pt x="19" y="0"/>
                  </a:lnTo>
                  <a:lnTo>
                    <a:pt x="47" y="0"/>
                  </a:lnTo>
                  <a:lnTo>
                    <a:pt x="47" y="29"/>
                  </a:lnTo>
                  <a:lnTo>
                    <a:pt x="67" y="29"/>
                  </a:lnTo>
                </a:path>
              </a:pathLst>
            </a:custGeom>
            <a:noFill/>
            <a:ln w="12699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7631" name="Group 47"/>
            <p:cNvGrpSpPr>
              <a:grpSpLocks/>
            </p:cNvGrpSpPr>
            <p:nvPr/>
          </p:nvGrpSpPr>
          <p:grpSpPr bwMode="auto">
            <a:xfrm>
              <a:off x="1718" y="658"/>
              <a:ext cx="115" cy="15"/>
              <a:chOff x="1718" y="658"/>
              <a:chExt cx="115" cy="15"/>
            </a:xfrm>
          </p:grpSpPr>
          <p:sp>
            <p:nvSpPr>
              <p:cNvPr id="67632" name="Line 48"/>
              <p:cNvSpPr>
                <a:spLocks noChangeShapeType="1"/>
              </p:cNvSpPr>
              <p:nvPr/>
            </p:nvSpPr>
            <p:spPr bwMode="auto">
              <a:xfrm>
                <a:off x="1718" y="673"/>
                <a:ext cx="3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33" name="Line 49"/>
              <p:cNvSpPr>
                <a:spLocks noChangeShapeType="1"/>
              </p:cNvSpPr>
              <p:nvPr/>
            </p:nvSpPr>
            <p:spPr bwMode="auto">
              <a:xfrm>
                <a:off x="1800" y="673"/>
                <a:ext cx="33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34" name="Line 50"/>
              <p:cNvSpPr>
                <a:spLocks noChangeShapeType="1"/>
              </p:cNvSpPr>
              <p:nvPr/>
            </p:nvSpPr>
            <p:spPr bwMode="auto">
              <a:xfrm flipV="1">
                <a:off x="1756" y="658"/>
                <a:ext cx="44" cy="15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7635" name="Group 51"/>
            <p:cNvGrpSpPr>
              <a:grpSpLocks/>
            </p:cNvGrpSpPr>
            <p:nvPr/>
          </p:nvGrpSpPr>
          <p:grpSpPr bwMode="auto">
            <a:xfrm>
              <a:off x="1696" y="583"/>
              <a:ext cx="90" cy="46"/>
              <a:chOff x="1696" y="583"/>
              <a:chExt cx="90" cy="46"/>
            </a:xfrm>
          </p:grpSpPr>
          <p:sp>
            <p:nvSpPr>
              <p:cNvPr id="67636" name="Line 52"/>
              <p:cNvSpPr>
                <a:spLocks noChangeShapeType="1"/>
              </p:cNvSpPr>
              <p:nvPr/>
            </p:nvSpPr>
            <p:spPr bwMode="auto">
              <a:xfrm>
                <a:off x="1696" y="606"/>
                <a:ext cx="25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37" name="Line 53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38" name="Line 54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39" name="Line 55"/>
              <p:cNvSpPr>
                <a:spLocks noChangeShapeType="1"/>
              </p:cNvSpPr>
              <p:nvPr/>
            </p:nvSpPr>
            <p:spPr bwMode="auto">
              <a:xfrm flipH="1">
                <a:off x="1722" y="606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40" name="Line 56"/>
              <p:cNvSpPr>
                <a:spLocks noChangeShapeType="1"/>
              </p:cNvSpPr>
              <p:nvPr/>
            </p:nvSpPr>
            <p:spPr bwMode="auto">
              <a:xfrm>
                <a:off x="1754" y="606"/>
                <a:ext cx="32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41" name="Line 57"/>
              <p:cNvSpPr>
                <a:spLocks noChangeShapeType="1"/>
              </p:cNvSpPr>
              <p:nvPr/>
            </p:nvSpPr>
            <p:spPr bwMode="auto">
              <a:xfrm>
                <a:off x="1754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7642" name="Line 58"/>
            <p:cNvSpPr>
              <a:spLocks noChangeShapeType="1"/>
            </p:cNvSpPr>
            <p:nvPr/>
          </p:nvSpPr>
          <p:spPr bwMode="auto">
            <a:xfrm flipV="1">
              <a:off x="1741" y="551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3" name="Line 59"/>
            <p:cNvSpPr>
              <a:spLocks noChangeShapeType="1"/>
            </p:cNvSpPr>
            <p:nvPr/>
          </p:nvSpPr>
          <p:spPr bwMode="auto">
            <a:xfrm flipV="1">
              <a:off x="1753" y="562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648" name="Rectangle 64"/>
          <p:cNvSpPr>
            <a:spLocks noChangeArrowheads="1"/>
          </p:cNvSpPr>
          <p:nvPr/>
        </p:nvSpPr>
        <p:spPr bwMode="auto">
          <a:xfrm>
            <a:off x="492125" y="3711575"/>
            <a:ext cx="1711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Transmitter </a:t>
            </a:r>
            <a:r>
              <a:rPr lang="en-GB" sz="1600" b="1"/>
              <a:t>/</a:t>
            </a:r>
            <a:r>
              <a:rPr lang="en-GB" sz="1600"/>
              <a:t>Receiver</a:t>
            </a:r>
          </a:p>
        </p:txBody>
      </p:sp>
      <p:sp>
        <p:nvSpPr>
          <p:cNvPr id="67649" name="Rectangle 6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Optical sensors (Retro-reflective)</a:t>
            </a:r>
            <a:endParaRPr lang="en-GB"/>
          </a:p>
        </p:txBody>
      </p:sp>
      <p:sp>
        <p:nvSpPr>
          <p:cNvPr id="67650" name="Rectangle 66"/>
          <p:cNvSpPr>
            <a:spLocks noChangeArrowheads="1"/>
          </p:cNvSpPr>
          <p:nvPr/>
        </p:nvSpPr>
        <p:spPr bwMode="auto">
          <a:xfrm>
            <a:off x="381000" y="2117725"/>
            <a:ext cx="2990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Type : Retro reflective</a:t>
            </a:r>
          </a:p>
        </p:txBody>
      </p:sp>
    </p:spTree>
    <p:extLst>
      <p:ext uri="{BB962C8B-B14F-4D97-AF65-F5344CB8AC3E}">
        <p14:creationId xmlns:p14="http://schemas.microsoft.com/office/powerpoint/2010/main" val="3444037225"/>
      </p:ext>
    </p:extLst>
  </p:cSld>
  <p:clrMapOvr>
    <a:masterClrMapping/>
  </p:clrMapOvr>
  <p:transition spd="med" advTm="2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7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08" grpId="0" animBg="1"/>
      <p:bldP spid="6760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42627" cy="365125"/>
          </a:xfrm>
        </p:spPr>
        <p:txBody>
          <a:bodyPr/>
          <a:lstStyle/>
          <a:p>
            <a:pPr>
              <a:defRPr/>
            </a:pPr>
            <a:fld id="{81F99485-1D6C-46E4-B0F6-43527582D7F7}" type="slidenum">
              <a:rPr lang="en-US" sz="3600" b="1" smtClean="0"/>
              <a:pPr>
                <a:defRPr/>
              </a:pPr>
              <a:t>2</a:t>
            </a:fld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3312979" y="76200"/>
            <a:ext cx="269755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Proximity Sensors</a:t>
            </a: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216023" y="2132856"/>
            <a:ext cx="3347865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000" dirty="0"/>
              <a:t> Types of proximity sensors</a:t>
            </a:r>
          </a:p>
        </p:txBody>
      </p:sp>
      <p:sp>
        <p:nvSpPr>
          <p:cNvPr id="8" name="AutoShape 2" descr="moving coil loudspeaker"/>
          <p:cNvSpPr>
            <a:spLocks noChangeAspect="1" noChangeArrowheads="1"/>
          </p:cNvSpPr>
          <p:nvPr/>
        </p:nvSpPr>
        <p:spPr bwMode="auto">
          <a:xfrm>
            <a:off x="155575" y="-1676400"/>
            <a:ext cx="408622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42633" y="2708920"/>
            <a:ext cx="5553503" cy="430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200" dirty="0"/>
              <a:t>Non-Contact Sensors :</a:t>
            </a:r>
          </a:p>
        </p:txBody>
      </p:sp>
      <p:sp>
        <p:nvSpPr>
          <p:cNvPr id="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60647" y="3212976"/>
            <a:ext cx="2458616" cy="172819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l" rtl="0">
              <a:lnSpc>
                <a:spcPct val="100000"/>
              </a:lnSpc>
            </a:pPr>
            <a:r>
              <a:rPr lang="en-GB" sz="2200" dirty="0"/>
              <a:t>Optical</a:t>
            </a:r>
            <a:endParaRPr lang="en-US" sz="2200" dirty="0"/>
          </a:p>
          <a:p>
            <a:pPr algn="l" rtl="0">
              <a:lnSpc>
                <a:spcPct val="100000"/>
              </a:lnSpc>
            </a:pPr>
            <a:r>
              <a:rPr lang="en-GB" sz="2200" dirty="0"/>
              <a:t>Ultrasonic</a:t>
            </a:r>
          </a:p>
          <a:p>
            <a:pPr algn="l" rtl="0">
              <a:lnSpc>
                <a:spcPct val="100000"/>
              </a:lnSpc>
            </a:pPr>
            <a:r>
              <a:rPr lang="en-GB" sz="2200" dirty="0"/>
              <a:t>Inductive</a:t>
            </a:r>
          </a:p>
          <a:p>
            <a:pPr algn="l" rtl="0">
              <a:lnSpc>
                <a:spcPct val="100000"/>
              </a:lnSpc>
            </a:pPr>
            <a:r>
              <a:rPr lang="en-GB" sz="2200" dirty="0"/>
              <a:t>Capacitive</a:t>
            </a:r>
          </a:p>
        </p:txBody>
      </p:sp>
      <p:sp>
        <p:nvSpPr>
          <p:cNvPr id="2" name="Rectangle 1"/>
          <p:cNvSpPr/>
          <p:nvPr/>
        </p:nvSpPr>
        <p:spPr>
          <a:xfrm>
            <a:off x="242632" y="655528"/>
            <a:ext cx="8649847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Proximity sensors detect the presence or absence of objects using electromagnetic fields, light, and sound.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There are many types, each suited to specific applications and environments.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4202" y="5157192"/>
            <a:ext cx="553193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/>
              <a:t>Contact Sensors (</a:t>
            </a:r>
            <a:r>
              <a:rPr lang="en-GB" dirty="0"/>
              <a:t>Mechanical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00712135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/>
          <p:cNvSpPr>
            <a:spLocks noChangeArrowheads="1"/>
          </p:cNvSpPr>
          <p:nvPr/>
        </p:nvSpPr>
        <p:spPr bwMode="auto">
          <a:xfrm rot="-5400000" flipH="1" flipV="1">
            <a:off x="4316412" y="1677988"/>
            <a:ext cx="1349375" cy="4159250"/>
          </a:xfrm>
          <a:custGeom>
            <a:avLst/>
            <a:gdLst>
              <a:gd name="G0" fmla="+- 6878 0 0"/>
              <a:gd name="G1" fmla="+- 21600 0 6878"/>
              <a:gd name="G2" fmla="*/ 6878 1 2"/>
              <a:gd name="G3" fmla="+- 21600 0 G2"/>
              <a:gd name="G4" fmla="+/ 6878 21600 2"/>
              <a:gd name="G5" fmla="+/ G1 0 2"/>
              <a:gd name="G6" fmla="*/ 21600 21600 6878"/>
              <a:gd name="G7" fmla="*/ G6 1 2"/>
              <a:gd name="G8" fmla="+- 21600 0 G7"/>
              <a:gd name="G9" fmla="*/ 21600 1 2"/>
              <a:gd name="G10" fmla="+- 6878 0 G9"/>
              <a:gd name="G11" fmla="?: G10 G8 0"/>
              <a:gd name="G12" fmla="?: G10 G7 21600"/>
              <a:gd name="T0" fmla="*/ 18161 w 21600"/>
              <a:gd name="T1" fmla="*/ 10800 h 21600"/>
              <a:gd name="T2" fmla="*/ 10800 w 21600"/>
              <a:gd name="T3" fmla="*/ 21600 h 21600"/>
              <a:gd name="T4" fmla="*/ 3439 w 21600"/>
              <a:gd name="T5" fmla="*/ 10800 h 21600"/>
              <a:gd name="T6" fmla="*/ 10800 w 21600"/>
              <a:gd name="T7" fmla="*/ 0 h 21600"/>
              <a:gd name="T8" fmla="*/ 5239 w 21600"/>
              <a:gd name="T9" fmla="*/ 5239 h 21600"/>
              <a:gd name="T10" fmla="*/ 16361 w 21600"/>
              <a:gd name="T11" fmla="*/ 1636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878" y="21600"/>
                </a:lnTo>
                <a:lnTo>
                  <a:pt x="14722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FF99">
                  <a:gamma/>
                  <a:tint val="70196"/>
                  <a:invGamma/>
                </a:srgbClr>
              </a:gs>
              <a:gs pos="100000">
                <a:srgbClr val="FFFF99"/>
              </a:gs>
            </a:gsLst>
            <a:lin ang="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5" name="Oval 3"/>
          <p:cNvSpPr>
            <a:spLocks noChangeArrowheads="1"/>
          </p:cNvSpPr>
          <p:nvPr/>
        </p:nvSpPr>
        <p:spPr bwMode="auto">
          <a:xfrm>
            <a:off x="2073275" y="3530600"/>
            <a:ext cx="273050" cy="12065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2139950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7" name="Oval 5"/>
          <p:cNvSpPr>
            <a:spLocks noChangeArrowheads="1"/>
          </p:cNvSpPr>
          <p:nvPr/>
        </p:nvSpPr>
        <p:spPr bwMode="auto">
          <a:xfrm>
            <a:off x="2447925" y="3768725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8" name="Oval 6"/>
          <p:cNvSpPr>
            <a:spLocks noChangeArrowheads="1"/>
          </p:cNvSpPr>
          <p:nvPr/>
        </p:nvSpPr>
        <p:spPr bwMode="auto">
          <a:xfrm>
            <a:off x="2073275" y="4054475"/>
            <a:ext cx="273050" cy="120650"/>
          </a:xfrm>
          <a:prstGeom prst="ellipse">
            <a:avLst/>
          </a:prstGeom>
          <a:solidFill>
            <a:srgbClr val="00CC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9" name="Arc 7"/>
          <p:cNvSpPr>
            <a:spLocks/>
          </p:cNvSpPr>
          <p:nvPr/>
        </p:nvSpPr>
        <p:spPr bwMode="auto">
          <a:xfrm>
            <a:off x="1808163" y="43989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0" name="Arc 8"/>
          <p:cNvSpPr>
            <a:spLocks/>
          </p:cNvSpPr>
          <p:nvPr/>
        </p:nvSpPr>
        <p:spPr bwMode="auto">
          <a:xfrm>
            <a:off x="1836738" y="44370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1" name="Oval 9"/>
          <p:cNvSpPr>
            <a:spLocks noChangeArrowheads="1"/>
          </p:cNvSpPr>
          <p:nvPr/>
        </p:nvSpPr>
        <p:spPr bwMode="auto">
          <a:xfrm>
            <a:off x="2447925" y="3502025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2139950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2101850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4" name="Rectangle 12"/>
          <p:cNvSpPr>
            <a:spLocks noChangeArrowheads="1"/>
          </p:cNvSpPr>
          <p:nvPr/>
        </p:nvSpPr>
        <p:spPr bwMode="auto">
          <a:xfrm>
            <a:off x="20764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5" name="Freeform 13"/>
          <p:cNvSpPr>
            <a:spLocks/>
          </p:cNvSpPr>
          <p:nvPr/>
        </p:nvSpPr>
        <p:spPr bwMode="auto">
          <a:xfrm>
            <a:off x="6848475" y="3067050"/>
            <a:ext cx="458788" cy="1373188"/>
          </a:xfrm>
          <a:custGeom>
            <a:avLst/>
            <a:gdLst>
              <a:gd name="T0" fmla="*/ 0 w 289"/>
              <a:gd name="T1" fmla="*/ 0 h 865"/>
              <a:gd name="T2" fmla="*/ 288 w 289"/>
              <a:gd name="T3" fmla="*/ 0 h 865"/>
              <a:gd name="T4" fmla="*/ 288 w 289"/>
              <a:gd name="T5" fmla="*/ 864 h 865"/>
              <a:gd name="T6" fmla="*/ 0 w 289"/>
              <a:gd name="T7" fmla="*/ 864 h 865"/>
              <a:gd name="T8" fmla="*/ 144 w 289"/>
              <a:gd name="T9" fmla="*/ 720 h 865"/>
              <a:gd name="T10" fmla="*/ 0 w 289"/>
              <a:gd name="T11" fmla="*/ 576 h 865"/>
              <a:gd name="T12" fmla="*/ 144 w 289"/>
              <a:gd name="T13" fmla="*/ 432 h 865"/>
              <a:gd name="T14" fmla="*/ 0 w 289"/>
              <a:gd name="T15" fmla="*/ 288 h 865"/>
              <a:gd name="T16" fmla="*/ 144 w 289"/>
              <a:gd name="T17" fmla="*/ 144 h 865"/>
              <a:gd name="T18" fmla="*/ 0 w 289"/>
              <a:gd name="T19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9" h="865">
                <a:moveTo>
                  <a:pt x="0" y="0"/>
                </a:moveTo>
                <a:lnTo>
                  <a:pt x="288" y="0"/>
                </a:lnTo>
                <a:lnTo>
                  <a:pt x="288" y="864"/>
                </a:lnTo>
                <a:lnTo>
                  <a:pt x="0" y="864"/>
                </a:lnTo>
                <a:lnTo>
                  <a:pt x="144" y="720"/>
                </a:lnTo>
                <a:lnTo>
                  <a:pt x="0" y="576"/>
                </a:lnTo>
                <a:lnTo>
                  <a:pt x="144" y="432"/>
                </a:lnTo>
                <a:lnTo>
                  <a:pt x="0" y="288"/>
                </a:lnTo>
                <a:lnTo>
                  <a:pt x="144" y="144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699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6648450" y="4857750"/>
            <a:ext cx="15049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Reflector (prismatic)</a:t>
            </a:r>
          </a:p>
        </p:txBody>
      </p:sp>
      <p:grpSp>
        <p:nvGrpSpPr>
          <p:cNvPr id="69647" name="Group 15"/>
          <p:cNvGrpSpPr>
            <a:grpSpLocks/>
          </p:cNvGrpSpPr>
          <p:nvPr/>
        </p:nvGrpSpPr>
        <p:grpSpPr bwMode="auto">
          <a:xfrm>
            <a:off x="3063875" y="2627313"/>
            <a:ext cx="4997450" cy="2020887"/>
            <a:chOff x="1930" y="1655"/>
            <a:chExt cx="3148" cy="1273"/>
          </a:xfrm>
        </p:grpSpPr>
        <p:sp>
          <p:nvSpPr>
            <p:cNvPr id="69648" name="Arc 16"/>
            <p:cNvSpPr>
              <a:spLocks/>
            </p:cNvSpPr>
            <p:nvPr/>
          </p:nvSpPr>
          <p:spPr bwMode="auto">
            <a:xfrm rot="20460000">
              <a:off x="1930" y="1655"/>
              <a:ext cx="3144" cy="1191"/>
            </a:xfrm>
            <a:custGeom>
              <a:avLst/>
              <a:gdLst>
                <a:gd name="G0" fmla="+- 7 0 0"/>
                <a:gd name="G1" fmla="+- 21600 0 0"/>
                <a:gd name="G2" fmla="+- 21600 0 0"/>
                <a:gd name="T0" fmla="*/ 0 w 21607"/>
                <a:gd name="T1" fmla="*/ 0 h 23451"/>
                <a:gd name="T2" fmla="*/ 21528 w 21607"/>
                <a:gd name="T3" fmla="*/ 23451 h 23451"/>
                <a:gd name="T4" fmla="*/ 7 w 21607"/>
                <a:gd name="T5" fmla="*/ 21600 h 23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7" h="23451" fill="none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6" y="0"/>
                    <a:pt x="21607" y="9670"/>
                    <a:pt x="21607" y="21600"/>
                  </a:cubicBezTo>
                  <a:cubicBezTo>
                    <a:pt x="21607" y="22217"/>
                    <a:pt x="21580" y="22835"/>
                    <a:pt x="21527" y="23450"/>
                  </a:cubicBezTo>
                </a:path>
                <a:path w="21607" h="23451" stroke="0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6" y="0"/>
                    <a:pt x="21607" y="9670"/>
                    <a:pt x="21607" y="21600"/>
                  </a:cubicBezTo>
                  <a:cubicBezTo>
                    <a:pt x="21607" y="22217"/>
                    <a:pt x="21580" y="22835"/>
                    <a:pt x="21527" y="23450"/>
                  </a:cubicBezTo>
                  <a:lnTo>
                    <a:pt x="7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9" name="Arc 17"/>
            <p:cNvSpPr>
              <a:spLocks/>
            </p:cNvSpPr>
            <p:nvPr/>
          </p:nvSpPr>
          <p:spPr bwMode="auto">
            <a:xfrm rot="11940000">
              <a:off x="1935" y="1738"/>
              <a:ext cx="3143" cy="11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80 w 21600"/>
                <a:gd name="T1" fmla="*/ 23452 h 23452"/>
                <a:gd name="T2" fmla="*/ 21593 w 21600"/>
                <a:gd name="T3" fmla="*/ 0 h 23452"/>
                <a:gd name="T4" fmla="*/ 21600 w 21600"/>
                <a:gd name="T5" fmla="*/ 21600 h 2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452" fill="none" extrusionOk="0">
                  <a:moveTo>
                    <a:pt x="79" y="23452"/>
                  </a:moveTo>
                  <a:cubicBezTo>
                    <a:pt x="26" y="22836"/>
                    <a:pt x="0" y="22218"/>
                    <a:pt x="0" y="21600"/>
                  </a:cubicBezTo>
                  <a:cubicBezTo>
                    <a:pt x="-1" y="9673"/>
                    <a:pt x="9666" y="3"/>
                    <a:pt x="21593" y="0"/>
                  </a:cubicBezTo>
                </a:path>
                <a:path w="21600" h="23452" stroke="0" extrusionOk="0">
                  <a:moveTo>
                    <a:pt x="79" y="23452"/>
                  </a:moveTo>
                  <a:cubicBezTo>
                    <a:pt x="26" y="22836"/>
                    <a:pt x="0" y="22218"/>
                    <a:pt x="0" y="21600"/>
                  </a:cubicBezTo>
                  <a:cubicBezTo>
                    <a:pt x="-1" y="9673"/>
                    <a:pt x="9666" y="3"/>
                    <a:pt x="21593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650" name="Line 18"/>
          <p:cNvSpPr>
            <a:spLocks noChangeShapeType="1"/>
          </p:cNvSpPr>
          <p:nvPr/>
        </p:nvSpPr>
        <p:spPr bwMode="auto">
          <a:xfrm flipV="1">
            <a:off x="4791075" y="3892550"/>
            <a:ext cx="2143125" cy="3175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651" name="Group 19"/>
          <p:cNvGrpSpPr>
            <a:grpSpLocks/>
          </p:cNvGrpSpPr>
          <p:nvPr/>
        </p:nvGrpSpPr>
        <p:grpSpPr bwMode="auto">
          <a:xfrm>
            <a:off x="2905125" y="3619500"/>
            <a:ext cx="4038600" cy="0"/>
            <a:chOff x="1830" y="2280"/>
            <a:chExt cx="2544" cy="0"/>
          </a:xfrm>
        </p:grpSpPr>
        <p:sp>
          <p:nvSpPr>
            <p:cNvPr id="69652" name="Line 20"/>
            <p:cNvSpPr>
              <a:spLocks noChangeShapeType="1"/>
            </p:cNvSpPr>
            <p:nvPr/>
          </p:nvSpPr>
          <p:spPr bwMode="auto">
            <a:xfrm>
              <a:off x="1830" y="2280"/>
              <a:ext cx="1302" cy="0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3" name="Line 21"/>
            <p:cNvSpPr>
              <a:spLocks noChangeShapeType="1"/>
            </p:cNvSpPr>
            <p:nvPr/>
          </p:nvSpPr>
          <p:spPr bwMode="auto">
            <a:xfrm>
              <a:off x="3120" y="2280"/>
              <a:ext cx="1254" cy="0"/>
            </a:xfrm>
            <a:prstGeom prst="line">
              <a:avLst/>
            </a:prstGeom>
            <a:noFill/>
            <a:ln w="12699">
              <a:solidFill>
                <a:srgbClr val="C6072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654" name="Line 22"/>
          <p:cNvSpPr>
            <a:spLocks noChangeShapeType="1"/>
          </p:cNvSpPr>
          <p:nvPr/>
        </p:nvSpPr>
        <p:spPr bwMode="auto">
          <a:xfrm>
            <a:off x="2905125" y="3895725"/>
            <a:ext cx="1924050" cy="0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5" name="Line 23"/>
          <p:cNvSpPr>
            <a:spLocks noChangeShapeType="1"/>
          </p:cNvSpPr>
          <p:nvPr/>
        </p:nvSpPr>
        <p:spPr bwMode="auto">
          <a:xfrm>
            <a:off x="6934200" y="3622675"/>
            <a:ext cx="0" cy="136525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6" name="Line 24"/>
          <p:cNvSpPr>
            <a:spLocks noChangeShapeType="1"/>
          </p:cNvSpPr>
          <p:nvPr/>
        </p:nvSpPr>
        <p:spPr bwMode="auto">
          <a:xfrm>
            <a:off x="6932613" y="3736975"/>
            <a:ext cx="0" cy="161925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7" name="Rectangle 25"/>
          <p:cNvSpPr>
            <a:spLocks noChangeArrowheads="1"/>
          </p:cNvSpPr>
          <p:nvPr/>
        </p:nvSpPr>
        <p:spPr bwMode="auto">
          <a:xfrm>
            <a:off x="4959350" y="2187575"/>
            <a:ext cx="111125" cy="1092200"/>
          </a:xfrm>
          <a:prstGeom prst="rect">
            <a:avLst/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8" name="Rectangle 26"/>
          <p:cNvSpPr>
            <a:spLocks noChangeArrowheads="1"/>
          </p:cNvSpPr>
          <p:nvPr/>
        </p:nvSpPr>
        <p:spPr bwMode="auto">
          <a:xfrm>
            <a:off x="2444750" y="3498850"/>
            <a:ext cx="2857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200" b="1"/>
              <a:t>T</a:t>
            </a:r>
          </a:p>
          <a:p>
            <a:pPr algn="l" defTabSz="762000">
              <a:spcBef>
                <a:spcPct val="50000"/>
              </a:spcBef>
            </a:pPr>
            <a:r>
              <a:rPr lang="en-GB" sz="1200" b="1"/>
              <a:t>R</a:t>
            </a:r>
          </a:p>
        </p:txBody>
      </p:sp>
      <p:grpSp>
        <p:nvGrpSpPr>
          <p:cNvPr id="69659" name="Group 27"/>
          <p:cNvGrpSpPr>
            <a:grpSpLocks/>
          </p:cNvGrpSpPr>
          <p:nvPr/>
        </p:nvGrpSpPr>
        <p:grpSpPr bwMode="auto">
          <a:xfrm>
            <a:off x="7808913" y="1643063"/>
            <a:ext cx="725487" cy="973137"/>
            <a:chOff x="1662" y="275"/>
            <a:chExt cx="457" cy="613"/>
          </a:xfrm>
        </p:grpSpPr>
        <p:sp>
          <p:nvSpPr>
            <p:cNvPr id="69660" name="Line 28"/>
            <p:cNvSpPr>
              <a:spLocks noChangeShapeType="1"/>
            </p:cNvSpPr>
            <p:nvPr/>
          </p:nvSpPr>
          <p:spPr bwMode="auto">
            <a:xfrm flipV="1">
              <a:off x="1777" y="275"/>
              <a:ext cx="0" cy="197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1" name="Line 29"/>
            <p:cNvSpPr>
              <a:spLocks noChangeShapeType="1"/>
            </p:cNvSpPr>
            <p:nvPr/>
          </p:nvSpPr>
          <p:spPr bwMode="auto">
            <a:xfrm>
              <a:off x="1780" y="690"/>
              <a:ext cx="0" cy="198"/>
            </a:xfrm>
            <a:prstGeom prst="line">
              <a:avLst/>
            </a:prstGeom>
            <a:noFill/>
            <a:ln w="12699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2" name="Line 30"/>
            <p:cNvSpPr>
              <a:spLocks noChangeShapeType="1"/>
            </p:cNvSpPr>
            <p:nvPr/>
          </p:nvSpPr>
          <p:spPr bwMode="auto">
            <a:xfrm>
              <a:off x="1886" y="587"/>
              <a:ext cx="233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3" name="Rectangle 31"/>
            <p:cNvSpPr>
              <a:spLocks noChangeArrowheads="1"/>
            </p:cNvSpPr>
            <p:nvPr/>
          </p:nvSpPr>
          <p:spPr bwMode="auto">
            <a:xfrm>
              <a:off x="1662" y="476"/>
              <a:ext cx="234" cy="226"/>
            </a:xfrm>
            <a:prstGeom prst="rect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9664" name="Group 32"/>
            <p:cNvGrpSpPr>
              <a:grpSpLocks/>
            </p:cNvGrpSpPr>
            <p:nvPr/>
          </p:nvGrpSpPr>
          <p:grpSpPr bwMode="auto">
            <a:xfrm>
              <a:off x="1686" y="491"/>
              <a:ext cx="60" cy="59"/>
              <a:chOff x="1686" y="491"/>
              <a:chExt cx="60" cy="59"/>
            </a:xfrm>
          </p:grpSpPr>
          <p:sp>
            <p:nvSpPr>
              <p:cNvPr id="69665" name="AutoShape 33"/>
              <p:cNvSpPr>
                <a:spLocks noChangeArrowheads="1"/>
              </p:cNvSpPr>
              <p:nvPr/>
            </p:nvSpPr>
            <p:spPr bwMode="auto">
              <a:xfrm>
                <a:off x="1686" y="491"/>
                <a:ext cx="60" cy="59"/>
              </a:xfrm>
              <a:prstGeom prst="diamond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66" name="Line 34"/>
              <p:cNvSpPr>
                <a:spLocks noChangeShapeType="1"/>
              </p:cNvSpPr>
              <p:nvPr/>
            </p:nvSpPr>
            <p:spPr bwMode="auto">
              <a:xfrm>
                <a:off x="1707" y="497"/>
                <a:ext cx="0" cy="48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67" name="Line 35"/>
              <p:cNvSpPr>
                <a:spLocks noChangeShapeType="1"/>
              </p:cNvSpPr>
              <p:nvPr/>
            </p:nvSpPr>
            <p:spPr bwMode="auto">
              <a:xfrm>
                <a:off x="1725" y="496"/>
                <a:ext cx="0" cy="49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668" name="Freeform 36"/>
            <p:cNvSpPr>
              <a:spLocks/>
            </p:cNvSpPr>
            <p:nvPr/>
          </p:nvSpPr>
          <p:spPr bwMode="auto">
            <a:xfrm>
              <a:off x="1928" y="530"/>
              <a:ext cx="68" cy="30"/>
            </a:xfrm>
            <a:custGeom>
              <a:avLst/>
              <a:gdLst>
                <a:gd name="T0" fmla="*/ 0 w 68"/>
                <a:gd name="T1" fmla="*/ 29 h 30"/>
                <a:gd name="T2" fmla="*/ 19 w 68"/>
                <a:gd name="T3" fmla="*/ 29 h 30"/>
                <a:gd name="T4" fmla="*/ 19 w 68"/>
                <a:gd name="T5" fmla="*/ 0 h 30"/>
                <a:gd name="T6" fmla="*/ 47 w 68"/>
                <a:gd name="T7" fmla="*/ 0 h 30"/>
                <a:gd name="T8" fmla="*/ 47 w 68"/>
                <a:gd name="T9" fmla="*/ 29 h 30"/>
                <a:gd name="T10" fmla="*/ 67 w 68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30">
                  <a:moveTo>
                    <a:pt x="0" y="29"/>
                  </a:moveTo>
                  <a:lnTo>
                    <a:pt x="19" y="29"/>
                  </a:lnTo>
                  <a:lnTo>
                    <a:pt x="19" y="0"/>
                  </a:lnTo>
                  <a:lnTo>
                    <a:pt x="47" y="0"/>
                  </a:lnTo>
                  <a:lnTo>
                    <a:pt x="47" y="29"/>
                  </a:lnTo>
                  <a:lnTo>
                    <a:pt x="67" y="29"/>
                  </a:lnTo>
                </a:path>
              </a:pathLst>
            </a:custGeom>
            <a:noFill/>
            <a:ln w="12699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9669" name="Group 37"/>
            <p:cNvGrpSpPr>
              <a:grpSpLocks/>
            </p:cNvGrpSpPr>
            <p:nvPr/>
          </p:nvGrpSpPr>
          <p:grpSpPr bwMode="auto">
            <a:xfrm>
              <a:off x="1718" y="658"/>
              <a:ext cx="115" cy="15"/>
              <a:chOff x="1718" y="658"/>
              <a:chExt cx="115" cy="15"/>
            </a:xfrm>
          </p:grpSpPr>
          <p:sp>
            <p:nvSpPr>
              <p:cNvPr id="69670" name="Line 38"/>
              <p:cNvSpPr>
                <a:spLocks noChangeShapeType="1"/>
              </p:cNvSpPr>
              <p:nvPr/>
            </p:nvSpPr>
            <p:spPr bwMode="auto">
              <a:xfrm>
                <a:off x="1718" y="673"/>
                <a:ext cx="3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71" name="Line 39"/>
              <p:cNvSpPr>
                <a:spLocks noChangeShapeType="1"/>
              </p:cNvSpPr>
              <p:nvPr/>
            </p:nvSpPr>
            <p:spPr bwMode="auto">
              <a:xfrm>
                <a:off x="1800" y="673"/>
                <a:ext cx="33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72" name="Line 40"/>
              <p:cNvSpPr>
                <a:spLocks noChangeShapeType="1"/>
              </p:cNvSpPr>
              <p:nvPr/>
            </p:nvSpPr>
            <p:spPr bwMode="auto">
              <a:xfrm flipV="1">
                <a:off x="1756" y="658"/>
                <a:ext cx="44" cy="15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673" name="Group 41"/>
            <p:cNvGrpSpPr>
              <a:grpSpLocks/>
            </p:cNvGrpSpPr>
            <p:nvPr/>
          </p:nvGrpSpPr>
          <p:grpSpPr bwMode="auto">
            <a:xfrm>
              <a:off x="1696" y="583"/>
              <a:ext cx="90" cy="46"/>
              <a:chOff x="1696" y="583"/>
              <a:chExt cx="90" cy="46"/>
            </a:xfrm>
          </p:grpSpPr>
          <p:sp>
            <p:nvSpPr>
              <p:cNvPr id="69674" name="Line 42"/>
              <p:cNvSpPr>
                <a:spLocks noChangeShapeType="1"/>
              </p:cNvSpPr>
              <p:nvPr/>
            </p:nvSpPr>
            <p:spPr bwMode="auto">
              <a:xfrm>
                <a:off x="1696" y="606"/>
                <a:ext cx="25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75" name="Line 43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76" name="Line 44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77" name="Line 45"/>
              <p:cNvSpPr>
                <a:spLocks noChangeShapeType="1"/>
              </p:cNvSpPr>
              <p:nvPr/>
            </p:nvSpPr>
            <p:spPr bwMode="auto">
              <a:xfrm flipH="1">
                <a:off x="1722" y="606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78" name="Line 46"/>
              <p:cNvSpPr>
                <a:spLocks noChangeShapeType="1"/>
              </p:cNvSpPr>
              <p:nvPr/>
            </p:nvSpPr>
            <p:spPr bwMode="auto">
              <a:xfrm>
                <a:off x="1754" y="606"/>
                <a:ext cx="32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79" name="Line 47"/>
              <p:cNvSpPr>
                <a:spLocks noChangeShapeType="1"/>
              </p:cNvSpPr>
              <p:nvPr/>
            </p:nvSpPr>
            <p:spPr bwMode="auto">
              <a:xfrm>
                <a:off x="1754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680" name="Line 48"/>
            <p:cNvSpPr>
              <a:spLocks noChangeShapeType="1"/>
            </p:cNvSpPr>
            <p:nvPr/>
          </p:nvSpPr>
          <p:spPr bwMode="auto">
            <a:xfrm flipV="1">
              <a:off x="1741" y="551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81" name="Line 49"/>
            <p:cNvSpPr>
              <a:spLocks noChangeShapeType="1"/>
            </p:cNvSpPr>
            <p:nvPr/>
          </p:nvSpPr>
          <p:spPr bwMode="auto">
            <a:xfrm flipV="1">
              <a:off x="1753" y="562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686" name="Rectangle 54"/>
          <p:cNvSpPr>
            <a:spLocks noChangeArrowheads="1"/>
          </p:cNvSpPr>
          <p:nvPr/>
        </p:nvSpPr>
        <p:spPr bwMode="auto">
          <a:xfrm>
            <a:off x="492125" y="3711575"/>
            <a:ext cx="1711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Transmitter </a:t>
            </a:r>
            <a:r>
              <a:rPr lang="en-GB" sz="1600" b="1"/>
              <a:t>/</a:t>
            </a:r>
            <a:r>
              <a:rPr lang="en-GB" sz="1600"/>
              <a:t>Receiver</a:t>
            </a:r>
          </a:p>
        </p:txBody>
      </p:sp>
      <p:sp>
        <p:nvSpPr>
          <p:cNvPr id="69687" name="Rectangle 5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Optical sensors (Retro-reflective)</a:t>
            </a:r>
            <a:endParaRPr lang="en-GB"/>
          </a:p>
        </p:txBody>
      </p:sp>
      <p:sp>
        <p:nvSpPr>
          <p:cNvPr id="69688" name="Rectangle 56"/>
          <p:cNvSpPr>
            <a:spLocks noChangeArrowheads="1"/>
          </p:cNvSpPr>
          <p:nvPr/>
        </p:nvSpPr>
        <p:spPr bwMode="auto">
          <a:xfrm>
            <a:off x="381000" y="2117725"/>
            <a:ext cx="2990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Type : Retro reflective</a:t>
            </a:r>
          </a:p>
        </p:txBody>
      </p:sp>
    </p:spTree>
    <p:extLst>
      <p:ext uri="{BB962C8B-B14F-4D97-AF65-F5344CB8AC3E}">
        <p14:creationId xmlns:p14="http://schemas.microsoft.com/office/powerpoint/2010/main" val="2265727979"/>
      </p:ext>
    </p:extLst>
  </p:cSld>
  <p:clrMapOvr>
    <a:masterClrMapping/>
  </p:clrMapOvr>
  <p:transition spd="med" advTm="2000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2"/>
          <p:cNvSpPr>
            <a:spLocks noChangeArrowheads="1"/>
          </p:cNvSpPr>
          <p:nvPr/>
        </p:nvSpPr>
        <p:spPr bwMode="auto">
          <a:xfrm rot="-5400000" flipH="1" flipV="1">
            <a:off x="4316412" y="1677988"/>
            <a:ext cx="1349375" cy="4159250"/>
          </a:xfrm>
          <a:custGeom>
            <a:avLst/>
            <a:gdLst>
              <a:gd name="G0" fmla="+- 6878 0 0"/>
              <a:gd name="G1" fmla="+- 21600 0 6878"/>
              <a:gd name="G2" fmla="*/ 6878 1 2"/>
              <a:gd name="G3" fmla="+- 21600 0 G2"/>
              <a:gd name="G4" fmla="+/ 6878 21600 2"/>
              <a:gd name="G5" fmla="+/ G1 0 2"/>
              <a:gd name="G6" fmla="*/ 21600 21600 6878"/>
              <a:gd name="G7" fmla="*/ G6 1 2"/>
              <a:gd name="G8" fmla="+- 21600 0 G7"/>
              <a:gd name="G9" fmla="*/ 21600 1 2"/>
              <a:gd name="G10" fmla="+- 6878 0 G9"/>
              <a:gd name="G11" fmla="?: G10 G8 0"/>
              <a:gd name="G12" fmla="?: G10 G7 21600"/>
              <a:gd name="T0" fmla="*/ 18161 w 21600"/>
              <a:gd name="T1" fmla="*/ 10800 h 21600"/>
              <a:gd name="T2" fmla="*/ 10800 w 21600"/>
              <a:gd name="T3" fmla="*/ 21600 h 21600"/>
              <a:gd name="T4" fmla="*/ 3439 w 21600"/>
              <a:gd name="T5" fmla="*/ 10800 h 21600"/>
              <a:gd name="T6" fmla="*/ 10800 w 21600"/>
              <a:gd name="T7" fmla="*/ 0 h 21600"/>
              <a:gd name="T8" fmla="*/ 5239 w 21600"/>
              <a:gd name="T9" fmla="*/ 5239 h 21600"/>
              <a:gd name="T10" fmla="*/ 16361 w 21600"/>
              <a:gd name="T11" fmla="*/ 1636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878" y="21600"/>
                </a:lnTo>
                <a:lnTo>
                  <a:pt x="14722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FF99">
                  <a:gamma/>
                  <a:tint val="70196"/>
                  <a:invGamma/>
                </a:srgbClr>
              </a:gs>
              <a:gs pos="100000">
                <a:srgbClr val="FFFF99"/>
              </a:gs>
            </a:gsLst>
            <a:lin ang="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3" name="Oval 3"/>
          <p:cNvSpPr>
            <a:spLocks noChangeArrowheads="1"/>
          </p:cNvSpPr>
          <p:nvPr/>
        </p:nvSpPr>
        <p:spPr bwMode="auto">
          <a:xfrm>
            <a:off x="2073275" y="3530600"/>
            <a:ext cx="273050" cy="12065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2139950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5" name="Oval 5"/>
          <p:cNvSpPr>
            <a:spLocks noChangeArrowheads="1"/>
          </p:cNvSpPr>
          <p:nvPr/>
        </p:nvSpPr>
        <p:spPr bwMode="auto">
          <a:xfrm>
            <a:off x="2447925" y="3768725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6" name="Oval 6"/>
          <p:cNvSpPr>
            <a:spLocks noChangeArrowheads="1"/>
          </p:cNvSpPr>
          <p:nvPr/>
        </p:nvSpPr>
        <p:spPr bwMode="auto">
          <a:xfrm>
            <a:off x="2073275" y="4054475"/>
            <a:ext cx="273050" cy="120650"/>
          </a:xfrm>
          <a:prstGeom prst="ellipse">
            <a:avLst/>
          </a:prstGeom>
          <a:solidFill>
            <a:srgbClr val="00CC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7" name="Arc 7"/>
          <p:cNvSpPr>
            <a:spLocks/>
          </p:cNvSpPr>
          <p:nvPr/>
        </p:nvSpPr>
        <p:spPr bwMode="auto">
          <a:xfrm>
            <a:off x="1808163" y="43989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8" name="Arc 8"/>
          <p:cNvSpPr>
            <a:spLocks/>
          </p:cNvSpPr>
          <p:nvPr/>
        </p:nvSpPr>
        <p:spPr bwMode="auto">
          <a:xfrm>
            <a:off x="1836738" y="44370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9" name="Oval 9"/>
          <p:cNvSpPr>
            <a:spLocks noChangeArrowheads="1"/>
          </p:cNvSpPr>
          <p:nvPr/>
        </p:nvSpPr>
        <p:spPr bwMode="auto">
          <a:xfrm>
            <a:off x="2447925" y="3502025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2139950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2101850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20764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3" name="Freeform 13"/>
          <p:cNvSpPr>
            <a:spLocks/>
          </p:cNvSpPr>
          <p:nvPr/>
        </p:nvSpPr>
        <p:spPr bwMode="auto">
          <a:xfrm>
            <a:off x="6848475" y="3067050"/>
            <a:ext cx="458788" cy="1373188"/>
          </a:xfrm>
          <a:custGeom>
            <a:avLst/>
            <a:gdLst>
              <a:gd name="T0" fmla="*/ 0 w 289"/>
              <a:gd name="T1" fmla="*/ 0 h 865"/>
              <a:gd name="T2" fmla="*/ 288 w 289"/>
              <a:gd name="T3" fmla="*/ 0 h 865"/>
              <a:gd name="T4" fmla="*/ 288 w 289"/>
              <a:gd name="T5" fmla="*/ 864 h 865"/>
              <a:gd name="T6" fmla="*/ 0 w 289"/>
              <a:gd name="T7" fmla="*/ 864 h 865"/>
              <a:gd name="T8" fmla="*/ 144 w 289"/>
              <a:gd name="T9" fmla="*/ 720 h 865"/>
              <a:gd name="T10" fmla="*/ 0 w 289"/>
              <a:gd name="T11" fmla="*/ 576 h 865"/>
              <a:gd name="T12" fmla="*/ 144 w 289"/>
              <a:gd name="T13" fmla="*/ 432 h 865"/>
              <a:gd name="T14" fmla="*/ 0 w 289"/>
              <a:gd name="T15" fmla="*/ 288 h 865"/>
              <a:gd name="T16" fmla="*/ 144 w 289"/>
              <a:gd name="T17" fmla="*/ 144 h 865"/>
              <a:gd name="T18" fmla="*/ 0 w 289"/>
              <a:gd name="T19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9" h="865">
                <a:moveTo>
                  <a:pt x="0" y="0"/>
                </a:moveTo>
                <a:lnTo>
                  <a:pt x="288" y="0"/>
                </a:lnTo>
                <a:lnTo>
                  <a:pt x="288" y="864"/>
                </a:lnTo>
                <a:lnTo>
                  <a:pt x="0" y="864"/>
                </a:lnTo>
                <a:lnTo>
                  <a:pt x="144" y="720"/>
                </a:lnTo>
                <a:lnTo>
                  <a:pt x="0" y="576"/>
                </a:lnTo>
                <a:lnTo>
                  <a:pt x="144" y="432"/>
                </a:lnTo>
                <a:lnTo>
                  <a:pt x="0" y="288"/>
                </a:lnTo>
                <a:lnTo>
                  <a:pt x="144" y="144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699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6648450" y="4857750"/>
            <a:ext cx="17335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Reflector (prismatic)</a:t>
            </a:r>
          </a:p>
        </p:txBody>
      </p:sp>
      <p:grpSp>
        <p:nvGrpSpPr>
          <p:cNvPr id="71695" name="Group 15"/>
          <p:cNvGrpSpPr>
            <a:grpSpLocks/>
          </p:cNvGrpSpPr>
          <p:nvPr/>
        </p:nvGrpSpPr>
        <p:grpSpPr bwMode="auto">
          <a:xfrm>
            <a:off x="3063875" y="2627313"/>
            <a:ext cx="4997450" cy="2020887"/>
            <a:chOff x="1930" y="1655"/>
            <a:chExt cx="3148" cy="1273"/>
          </a:xfrm>
        </p:grpSpPr>
        <p:sp>
          <p:nvSpPr>
            <p:cNvPr id="71696" name="Arc 16"/>
            <p:cNvSpPr>
              <a:spLocks/>
            </p:cNvSpPr>
            <p:nvPr/>
          </p:nvSpPr>
          <p:spPr bwMode="auto">
            <a:xfrm rot="20460000">
              <a:off x="1930" y="1655"/>
              <a:ext cx="3144" cy="1191"/>
            </a:xfrm>
            <a:custGeom>
              <a:avLst/>
              <a:gdLst>
                <a:gd name="G0" fmla="+- 7 0 0"/>
                <a:gd name="G1" fmla="+- 21600 0 0"/>
                <a:gd name="G2" fmla="+- 21600 0 0"/>
                <a:gd name="T0" fmla="*/ 0 w 21607"/>
                <a:gd name="T1" fmla="*/ 0 h 23451"/>
                <a:gd name="T2" fmla="*/ 21528 w 21607"/>
                <a:gd name="T3" fmla="*/ 23451 h 23451"/>
                <a:gd name="T4" fmla="*/ 7 w 21607"/>
                <a:gd name="T5" fmla="*/ 21600 h 23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7" h="23451" fill="none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6" y="0"/>
                    <a:pt x="21607" y="9670"/>
                    <a:pt x="21607" y="21600"/>
                  </a:cubicBezTo>
                  <a:cubicBezTo>
                    <a:pt x="21607" y="22217"/>
                    <a:pt x="21580" y="22835"/>
                    <a:pt x="21527" y="23450"/>
                  </a:cubicBezTo>
                </a:path>
                <a:path w="21607" h="23451" stroke="0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6" y="0"/>
                    <a:pt x="21607" y="9670"/>
                    <a:pt x="21607" y="21600"/>
                  </a:cubicBezTo>
                  <a:cubicBezTo>
                    <a:pt x="21607" y="22217"/>
                    <a:pt x="21580" y="22835"/>
                    <a:pt x="21527" y="23450"/>
                  </a:cubicBezTo>
                  <a:lnTo>
                    <a:pt x="7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7" name="Arc 17"/>
            <p:cNvSpPr>
              <a:spLocks/>
            </p:cNvSpPr>
            <p:nvPr/>
          </p:nvSpPr>
          <p:spPr bwMode="auto">
            <a:xfrm rot="11940000">
              <a:off x="1935" y="1738"/>
              <a:ext cx="3143" cy="11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80 w 21600"/>
                <a:gd name="T1" fmla="*/ 23452 h 23452"/>
                <a:gd name="T2" fmla="*/ 21593 w 21600"/>
                <a:gd name="T3" fmla="*/ 0 h 23452"/>
                <a:gd name="T4" fmla="*/ 21600 w 21600"/>
                <a:gd name="T5" fmla="*/ 21600 h 2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452" fill="none" extrusionOk="0">
                  <a:moveTo>
                    <a:pt x="79" y="23452"/>
                  </a:moveTo>
                  <a:cubicBezTo>
                    <a:pt x="26" y="22836"/>
                    <a:pt x="0" y="22218"/>
                    <a:pt x="0" y="21600"/>
                  </a:cubicBezTo>
                  <a:cubicBezTo>
                    <a:pt x="-1" y="9673"/>
                    <a:pt x="9666" y="3"/>
                    <a:pt x="21593" y="0"/>
                  </a:cubicBezTo>
                </a:path>
                <a:path w="21600" h="23452" stroke="0" extrusionOk="0">
                  <a:moveTo>
                    <a:pt x="79" y="23452"/>
                  </a:moveTo>
                  <a:cubicBezTo>
                    <a:pt x="26" y="22836"/>
                    <a:pt x="0" y="22218"/>
                    <a:pt x="0" y="21600"/>
                  </a:cubicBezTo>
                  <a:cubicBezTo>
                    <a:pt x="-1" y="9673"/>
                    <a:pt x="9666" y="3"/>
                    <a:pt x="21593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698" name="Line 18"/>
          <p:cNvSpPr>
            <a:spLocks noChangeShapeType="1"/>
          </p:cNvSpPr>
          <p:nvPr/>
        </p:nvSpPr>
        <p:spPr bwMode="auto">
          <a:xfrm>
            <a:off x="2905125" y="3619500"/>
            <a:ext cx="2066925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9" name="Line 19"/>
          <p:cNvSpPr>
            <a:spLocks noChangeShapeType="1"/>
          </p:cNvSpPr>
          <p:nvPr/>
        </p:nvSpPr>
        <p:spPr bwMode="auto">
          <a:xfrm>
            <a:off x="6902450" y="4051300"/>
            <a:ext cx="17463" cy="161925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0" name="Rectangle 20"/>
          <p:cNvSpPr>
            <a:spLocks noChangeArrowheads="1"/>
          </p:cNvSpPr>
          <p:nvPr/>
        </p:nvSpPr>
        <p:spPr bwMode="auto">
          <a:xfrm>
            <a:off x="4959350" y="2663825"/>
            <a:ext cx="111125" cy="1092200"/>
          </a:xfrm>
          <a:prstGeom prst="rect">
            <a:avLst/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1701" name="Group 21"/>
          <p:cNvGrpSpPr>
            <a:grpSpLocks/>
          </p:cNvGrpSpPr>
          <p:nvPr/>
        </p:nvGrpSpPr>
        <p:grpSpPr bwMode="auto">
          <a:xfrm>
            <a:off x="2895600" y="3670300"/>
            <a:ext cx="4038600" cy="673100"/>
            <a:chOff x="1824" y="2312"/>
            <a:chExt cx="2544" cy="424"/>
          </a:xfrm>
        </p:grpSpPr>
        <p:sp>
          <p:nvSpPr>
            <p:cNvPr id="71702" name="Line 22"/>
            <p:cNvSpPr>
              <a:spLocks noChangeShapeType="1"/>
            </p:cNvSpPr>
            <p:nvPr/>
          </p:nvSpPr>
          <p:spPr bwMode="auto">
            <a:xfrm>
              <a:off x="2966" y="2598"/>
              <a:ext cx="1402" cy="138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3" name="Line 23"/>
            <p:cNvSpPr>
              <a:spLocks noChangeShapeType="1"/>
            </p:cNvSpPr>
            <p:nvPr/>
          </p:nvSpPr>
          <p:spPr bwMode="auto">
            <a:xfrm>
              <a:off x="1824" y="2490"/>
              <a:ext cx="1199" cy="113"/>
            </a:xfrm>
            <a:prstGeom prst="line">
              <a:avLst/>
            </a:prstGeom>
            <a:noFill/>
            <a:ln w="12699">
              <a:solidFill>
                <a:srgbClr val="C6072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4" name="Line 24"/>
            <p:cNvSpPr>
              <a:spLocks noChangeShapeType="1"/>
            </p:cNvSpPr>
            <p:nvPr/>
          </p:nvSpPr>
          <p:spPr bwMode="auto">
            <a:xfrm>
              <a:off x="4349" y="2553"/>
              <a:ext cx="16" cy="183"/>
            </a:xfrm>
            <a:prstGeom prst="line">
              <a:avLst/>
            </a:prstGeom>
            <a:noFill/>
            <a:ln w="12699">
              <a:solidFill>
                <a:srgbClr val="C6072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5" name="Line 25"/>
            <p:cNvSpPr>
              <a:spLocks noChangeShapeType="1"/>
            </p:cNvSpPr>
            <p:nvPr/>
          </p:nvSpPr>
          <p:spPr bwMode="auto">
            <a:xfrm>
              <a:off x="3098" y="2432"/>
              <a:ext cx="1252" cy="122"/>
            </a:xfrm>
            <a:prstGeom prst="line">
              <a:avLst/>
            </a:prstGeom>
            <a:noFill/>
            <a:ln w="12699">
              <a:solidFill>
                <a:srgbClr val="C6072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6" name="Line 26"/>
            <p:cNvSpPr>
              <a:spLocks noChangeShapeType="1"/>
            </p:cNvSpPr>
            <p:nvPr/>
          </p:nvSpPr>
          <p:spPr bwMode="auto">
            <a:xfrm>
              <a:off x="1834" y="2312"/>
              <a:ext cx="1282" cy="120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07" name="Rectangle 27"/>
          <p:cNvSpPr>
            <a:spLocks noChangeArrowheads="1"/>
          </p:cNvSpPr>
          <p:nvPr/>
        </p:nvSpPr>
        <p:spPr bwMode="auto">
          <a:xfrm>
            <a:off x="2444750" y="3498850"/>
            <a:ext cx="2857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200" b="1"/>
              <a:t>T</a:t>
            </a:r>
          </a:p>
          <a:p>
            <a:pPr algn="l" defTabSz="762000">
              <a:spcBef>
                <a:spcPct val="50000"/>
              </a:spcBef>
            </a:pPr>
            <a:r>
              <a:rPr lang="en-GB" sz="1200" b="1"/>
              <a:t>R</a:t>
            </a:r>
          </a:p>
        </p:txBody>
      </p:sp>
      <p:grpSp>
        <p:nvGrpSpPr>
          <p:cNvPr id="71708" name="Group 28"/>
          <p:cNvGrpSpPr>
            <a:grpSpLocks/>
          </p:cNvGrpSpPr>
          <p:nvPr/>
        </p:nvGrpSpPr>
        <p:grpSpPr bwMode="auto">
          <a:xfrm>
            <a:off x="7808913" y="1643063"/>
            <a:ext cx="725487" cy="973137"/>
            <a:chOff x="1662" y="275"/>
            <a:chExt cx="457" cy="613"/>
          </a:xfrm>
        </p:grpSpPr>
        <p:sp>
          <p:nvSpPr>
            <p:cNvPr id="71709" name="Line 29"/>
            <p:cNvSpPr>
              <a:spLocks noChangeShapeType="1"/>
            </p:cNvSpPr>
            <p:nvPr/>
          </p:nvSpPr>
          <p:spPr bwMode="auto">
            <a:xfrm flipV="1">
              <a:off x="1777" y="275"/>
              <a:ext cx="0" cy="197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0" name="Line 30"/>
            <p:cNvSpPr>
              <a:spLocks noChangeShapeType="1"/>
            </p:cNvSpPr>
            <p:nvPr/>
          </p:nvSpPr>
          <p:spPr bwMode="auto">
            <a:xfrm>
              <a:off x="1780" y="690"/>
              <a:ext cx="0" cy="198"/>
            </a:xfrm>
            <a:prstGeom prst="line">
              <a:avLst/>
            </a:prstGeom>
            <a:noFill/>
            <a:ln w="12699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1" name="Line 31"/>
            <p:cNvSpPr>
              <a:spLocks noChangeShapeType="1"/>
            </p:cNvSpPr>
            <p:nvPr/>
          </p:nvSpPr>
          <p:spPr bwMode="auto">
            <a:xfrm>
              <a:off x="1886" y="587"/>
              <a:ext cx="233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2" name="Rectangle 32"/>
            <p:cNvSpPr>
              <a:spLocks noChangeArrowheads="1"/>
            </p:cNvSpPr>
            <p:nvPr/>
          </p:nvSpPr>
          <p:spPr bwMode="auto">
            <a:xfrm>
              <a:off x="1662" y="476"/>
              <a:ext cx="234" cy="226"/>
            </a:xfrm>
            <a:prstGeom prst="rect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713" name="Group 33"/>
            <p:cNvGrpSpPr>
              <a:grpSpLocks/>
            </p:cNvGrpSpPr>
            <p:nvPr/>
          </p:nvGrpSpPr>
          <p:grpSpPr bwMode="auto">
            <a:xfrm>
              <a:off x="1686" y="491"/>
              <a:ext cx="60" cy="59"/>
              <a:chOff x="1686" y="491"/>
              <a:chExt cx="60" cy="59"/>
            </a:xfrm>
          </p:grpSpPr>
          <p:sp>
            <p:nvSpPr>
              <p:cNvPr id="71714" name="AutoShape 34"/>
              <p:cNvSpPr>
                <a:spLocks noChangeArrowheads="1"/>
              </p:cNvSpPr>
              <p:nvPr/>
            </p:nvSpPr>
            <p:spPr bwMode="auto">
              <a:xfrm>
                <a:off x="1686" y="491"/>
                <a:ext cx="60" cy="59"/>
              </a:xfrm>
              <a:prstGeom prst="diamond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15" name="Line 35"/>
              <p:cNvSpPr>
                <a:spLocks noChangeShapeType="1"/>
              </p:cNvSpPr>
              <p:nvPr/>
            </p:nvSpPr>
            <p:spPr bwMode="auto">
              <a:xfrm>
                <a:off x="1707" y="497"/>
                <a:ext cx="0" cy="48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16" name="Line 36"/>
              <p:cNvSpPr>
                <a:spLocks noChangeShapeType="1"/>
              </p:cNvSpPr>
              <p:nvPr/>
            </p:nvSpPr>
            <p:spPr bwMode="auto">
              <a:xfrm>
                <a:off x="1725" y="496"/>
                <a:ext cx="0" cy="49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717" name="Freeform 37"/>
            <p:cNvSpPr>
              <a:spLocks/>
            </p:cNvSpPr>
            <p:nvPr/>
          </p:nvSpPr>
          <p:spPr bwMode="auto">
            <a:xfrm>
              <a:off x="1928" y="530"/>
              <a:ext cx="68" cy="30"/>
            </a:xfrm>
            <a:custGeom>
              <a:avLst/>
              <a:gdLst>
                <a:gd name="T0" fmla="*/ 0 w 68"/>
                <a:gd name="T1" fmla="*/ 29 h 30"/>
                <a:gd name="T2" fmla="*/ 19 w 68"/>
                <a:gd name="T3" fmla="*/ 29 h 30"/>
                <a:gd name="T4" fmla="*/ 19 w 68"/>
                <a:gd name="T5" fmla="*/ 0 h 30"/>
                <a:gd name="T6" fmla="*/ 47 w 68"/>
                <a:gd name="T7" fmla="*/ 0 h 30"/>
                <a:gd name="T8" fmla="*/ 47 w 68"/>
                <a:gd name="T9" fmla="*/ 29 h 30"/>
                <a:gd name="T10" fmla="*/ 67 w 68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30">
                  <a:moveTo>
                    <a:pt x="0" y="29"/>
                  </a:moveTo>
                  <a:lnTo>
                    <a:pt x="19" y="29"/>
                  </a:lnTo>
                  <a:lnTo>
                    <a:pt x="19" y="0"/>
                  </a:lnTo>
                  <a:lnTo>
                    <a:pt x="47" y="0"/>
                  </a:lnTo>
                  <a:lnTo>
                    <a:pt x="47" y="29"/>
                  </a:lnTo>
                  <a:lnTo>
                    <a:pt x="67" y="29"/>
                  </a:lnTo>
                </a:path>
              </a:pathLst>
            </a:custGeom>
            <a:noFill/>
            <a:ln w="12699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1718" name="Group 38"/>
            <p:cNvGrpSpPr>
              <a:grpSpLocks/>
            </p:cNvGrpSpPr>
            <p:nvPr/>
          </p:nvGrpSpPr>
          <p:grpSpPr bwMode="auto">
            <a:xfrm>
              <a:off x="1718" y="658"/>
              <a:ext cx="115" cy="15"/>
              <a:chOff x="1718" y="658"/>
              <a:chExt cx="115" cy="15"/>
            </a:xfrm>
          </p:grpSpPr>
          <p:sp>
            <p:nvSpPr>
              <p:cNvPr id="71719" name="Line 39"/>
              <p:cNvSpPr>
                <a:spLocks noChangeShapeType="1"/>
              </p:cNvSpPr>
              <p:nvPr/>
            </p:nvSpPr>
            <p:spPr bwMode="auto">
              <a:xfrm>
                <a:off x="1718" y="673"/>
                <a:ext cx="3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20" name="Line 40"/>
              <p:cNvSpPr>
                <a:spLocks noChangeShapeType="1"/>
              </p:cNvSpPr>
              <p:nvPr/>
            </p:nvSpPr>
            <p:spPr bwMode="auto">
              <a:xfrm>
                <a:off x="1800" y="673"/>
                <a:ext cx="33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21" name="Line 41"/>
              <p:cNvSpPr>
                <a:spLocks noChangeShapeType="1"/>
              </p:cNvSpPr>
              <p:nvPr/>
            </p:nvSpPr>
            <p:spPr bwMode="auto">
              <a:xfrm flipV="1">
                <a:off x="1756" y="658"/>
                <a:ext cx="44" cy="15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722" name="Group 42"/>
            <p:cNvGrpSpPr>
              <a:grpSpLocks/>
            </p:cNvGrpSpPr>
            <p:nvPr/>
          </p:nvGrpSpPr>
          <p:grpSpPr bwMode="auto">
            <a:xfrm>
              <a:off x="1696" y="583"/>
              <a:ext cx="90" cy="46"/>
              <a:chOff x="1696" y="583"/>
              <a:chExt cx="90" cy="46"/>
            </a:xfrm>
          </p:grpSpPr>
          <p:sp>
            <p:nvSpPr>
              <p:cNvPr id="71723" name="Line 43"/>
              <p:cNvSpPr>
                <a:spLocks noChangeShapeType="1"/>
              </p:cNvSpPr>
              <p:nvPr/>
            </p:nvSpPr>
            <p:spPr bwMode="auto">
              <a:xfrm>
                <a:off x="1696" y="606"/>
                <a:ext cx="25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24" name="Line 44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25" name="Line 45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26" name="Line 46"/>
              <p:cNvSpPr>
                <a:spLocks noChangeShapeType="1"/>
              </p:cNvSpPr>
              <p:nvPr/>
            </p:nvSpPr>
            <p:spPr bwMode="auto">
              <a:xfrm flipH="1">
                <a:off x="1722" y="606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27" name="Line 47"/>
              <p:cNvSpPr>
                <a:spLocks noChangeShapeType="1"/>
              </p:cNvSpPr>
              <p:nvPr/>
            </p:nvSpPr>
            <p:spPr bwMode="auto">
              <a:xfrm>
                <a:off x="1754" y="606"/>
                <a:ext cx="32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28" name="Line 48"/>
              <p:cNvSpPr>
                <a:spLocks noChangeShapeType="1"/>
              </p:cNvSpPr>
              <p:nvPr/>
            </p:nvSpPr>
            <p:spPr bwMode="auto">
              <a:xfrm>
                <a:off x="1754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729" name="Line 49"/>
            <p:cNvSpPr>
              <a:spLocks noChangeShapeType="1"/>
            </p:cNvSpPr>
            <p:nvPr/>
          </p:nvSpPr>
          <p:spPr bwMode="auto">
            <a:xfrm flipV="1">
              <a:off x="1741" y="551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30" name="Line 50"/>
            <p:cNvSpPr>
              <a:spLocks noChangeShapeType="1"/>
            </p:cNvSpPr>
            <p:nvPr/>
          </p:nvSpPr>
          <p:spPr bwMode="auto">
            <a:xfrm flipV="1">
              <a:off x="1753" y="562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35" name="Rectangle 55"/>
          <p:cNvSpPr>
            <a:spLocks noChangeArrowheads="1"/>
          </p:cNvSpPr>
          <p:nvPr/>
        </p:nvSpPr>
        <p:spPr bwMode="auto">
          <a:xfrm>
            <a:off x="492125" y="3711575"/>
            <a:ext cx="1711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Transmitter </a:t>
            </a:r>
            <a:r>
              <a:rPr lang="en-GB" sz="1600" b="1"/>
              <a:t>/</a:t>
            </a:r>
            <a:r>
              <a:rPr lang="en-GB" sz="1600"/>
              <a:t>Receiver</a:t>
            </a:r>
          </a:p>
        </p:txBody>
      </p:sp>
      <p:sp>
        <p:nvSpPr>
          <p:cNvPr id="71736" name="Rectangle 5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Optical sensors (Retro-reflective)</a:t>
            </a:r>
            <a:endParaRPr lang="en-GB"/>
          </a:p>
        </p:txBody>
      </p:sp>
      <p:sp>
        <p:nvSpPr>
          <p:cNvPr id="71737" name="Rectangle 57"/>
          <p:cNvSpPr>
            <a:spLocks noChangeArrowheads="1"/>
          </p:cNvSpPr>
          <p:nvPr/>
        </p:nvSpPr>
        <p:spPr bwMode="auto">
          <a:xfrm>
            <a:off x="381000" y="2117725"/>
            <a:ext cx="2990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Type : Retro reflective</a:t>
            </a:r>
          </a:p>
        </p:txBody>
      </p:sp>
    </p:spTree>
    <p:extLst>
      <p:ext uri="{BB962C8B-B14F-4D97-AF65-F5344CB8AC3E}">
        <p14:creationId xmlns:p14="http://schemas.microsoft.com/office/powerpoint/2010/main" val="2963463735"/>
      </p:ext>
    </p:extLst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2"/>
          <p:cNvSpPr>
            <a:spLocks noChangeArrowheads="1"/>
          </p:cNvSpPr>
          <p:nvPr/>
        </p:nvSpPr>
        <p:spPr bwMode="auto">
          <a:xfrm rot="-5400000" flipH="1" flipV="1">
            <a:off x="4316412" y="1677988"/>
            <a:ext cx="1349375" cy="4159250"/>
          </a:xfrm>
          <a:custGeom>
            <a:avLst/>
            <a:gdLst>
              <a:gd name="G0" fmla="+- 6878 0 0"/>
              <a:gd name="G1" fmla="+- 21600 0 6878"/>
              <a:gd name="G2" fmla="*/ 6878 1 2"/>
              <a:gd name="G3" fmla="+- 21600 0 G2"/>
              <a:gd name="G4" fmla="+/ 6878 21600 2"/>
              <a:gd name="G5" fmla="+/ G1 0 2"/>
              <a:gd name="G6" fmla="*/ 21600 21600 6878"/>
              <a:gd name="G7" fmla="*/ G6 1 2"/>
              <a:gd name="G8" fmla="+- 21600 0 G7"/>
              <a:gd name="G9" fmla="*/ 21600 1 2"/>
              <a:gd name="G10" fmla="+- 6878 0 G9"/>
              <a:gd name="G11" fmla="?: G10 G8 0"/>
              <a:gd name="G12" fmla="?: G10 G7 21600"/>
              <a:gd name="T0" fmla="*/ 18161 w 21600"/>
              <a:gd name="T1" fmla="*/ 10800 h 21600"/>
              <a:gd name="T2" fmla="*/ 10800 w 21600"/>
              <a:gd name="T3" fmla="*/ 21600 h 21600"/>
              <a:gd name="T4" fmla="*/ 3439 w 21600"/>
              <a:gd name="T5" fmla="*/ 10800 h 21600"/>
              <a:gd name="T6" fmla="*/ 10800 w 21600"/>
              <a:gd name="T7" fmla="*/ 0 h 21600"/>
              <a:gd name="T8" fmla="*/ 5239 w 21600"/>
              <a:gd name="T9" fmla="*/ 5239 h 21600"/>
              <a:gd name="T10" fmla="*/ 16361 w 21600"/>
              <a:gd name="T11" fmla="*/ 1636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878" y="21600"/>
                </a:lnTo>
                <a:lnTo>
                  <a:pt x="14722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FF99">
                  <a:gamma/>
                  <a:tint val="70196"/>
                  <a:invGamma/>
                </a:srgbClr>
              </a:gs>
              <a:gs pos="100000">
                <a:srgbClr val="FFFF99"/>
              </a:gs>
            </a:gsLst>
            <a:lin ang="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Oval 3"/>
          <p:cNvSpPr>
            <a:spLocks noChangeArrowheads="1"/>
          </p:cNvSpPr>
          <p:nvPr/>
        </p:nvSpPr>
        <p:spPr bwMode="auto">
          <a:xfrm>
            <a:off x="2073275" y="3530600"/>
            <a:ext cx="273050" cy="120650"/>
          </a:xfrm>
          <a:prstGeom prst="ellipse">
            <a:avLst/>
          </a:prstGeom>
          <a:solidFill>
            <a:srgbClr val="FFFF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2139950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3" name="Oval 5"/>
          <p:cNvSpPr>
            <a:spLocks noChangeArrowheads="1"/>
          </p:cNvSpPr>
          <p:nvPr/>
        </p:nvSpPr>
        <p:spPr bwMode="auto">
          <a:xfrm>
            <a:off x="2447925" y="3768725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4" name="Oval 6"/>
          <p:cNvSpPr>
            <a:spLocks noChangeArrowheads="1"/>
          </p:cNvSpPr>
          <p:nvPr/>
        </p:nvSpPr>
        <p:spPr bwMode="auto">
          <a:xfrm>
            <a:off x="2073275" y="4054475"/>
            <a:ext cx="273050" cy="120650"/>
          </a:xfrm>
          <a:prstGeom prst="ellipse">
            <a:avLst/>
          </a:prstGeom>
          <a:solidFill>
            <a:srgbClr val="00CC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5" name="Arc 7"/>
          <p:cNvSpPr>
            <a:spLocks/>
          </p:cNvSpPr>
          <p:nvPr/>
        </p:nvSpPr>
        <p:spPr bwMode="auto">
          <a:xfrm>
            <a:off x="1808163" y="43989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6" name="Arc 8"/>
          <p:cNvSpPr>
            <a:spLocks/>
          </p:cNvSpPr>
          <p:nvPr/>
        </p:nvSpPr>
        <p:spPr bwMode="auto">
          <a:xfrm>
            <a:off x="1836738" y="44370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7" name="Oval 9"/>
          <p:cNvSpPr>
            <a:spLocks noChangeArrowheads="1"/>
          </p:cNvSpPr>
          <p:nvPr/>
        </p:nvSpPr>
        <p:spPr bwMode="auto">
          <a:xfrm>
            <a:off x="2447925" y="3502025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2139950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9" name="Rectangle 11"/>
          <p:cNvSpPr>
            <a:spLocks noChangeArrowheads="1"/>
          </p:cNvSpPr>
          <p:nvPr/>
        </p:nvSpPr>
        <p:spPr bwMode="auto">
          <a:xfrm>
            <a:off x="2101850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20764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1" name="Freeform 13"/>
          <p:cNvSpPr>
            <a:spLocks/>
          </p:cNvSpPr>
          <p:nvPr/>
        </p:nvSpPr>
        <p:spPr bwMode="auto">
          <a:xfrm>
            <a:off x="6848475" y="3067050"/>
            <a:ext cx="458788" cy="1373188"/>
          </a:xfrm>
          <a:custGeom>
            <a:avLst/>
            <a:gdLst>
              <a:gd name="T0" fmla="*/ 0 w 289"/>
              <a:gd name="T1" fmla="*/ 0 h 865"/>
              <a:gd name="T2" fmla="*/ 288 w 289"/>
              <a:gd name="T3" fmla="*/ 0 h 865"/>
              <a:gd name="T4" fmla="*/ 288 w 289"/>
              <a:gd name="T5" fmla="*/ 864 h 865"/>
              <a:gd name="T6" fmla="*/ 0 w 289"/>
              <a:gd name="T7" fmla="*/ 864 h 865"/>
              <a:gd name="T8" fmla="*/ 144 w 289"/>
              <a:gd name="T9" fmla="*/ 720 h 865"/>
              <a:gd name="T10" fmla="*/ 0 w 289"/>
              <a:gd name="T11" fmla="*/ 576 h 865"/>
              <a:gd name="T12" fmla="*/ 144 w 289"/>
              <a:gd name="T13" fmla="*/ 432 h 865"/>
              <a:gd name="T14" fmla="*/ 0 w 289"/>
              <a:gd name="T15" fmla="*/ 288 h 865"/>
              <a:gd name="T16" fmla="*/ 144 w 289"/>
              <a:gd name="T17" fmla="*/ 144 h 865"/>
              <a:gd name="T18" fmla="*/ 0 w 289"/>
              <a:gd name="T19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9" h="865">
                <a:moveTo>
                  <a:pt x="0" y="0"/>
                </a:moveTo>
                <a:lnTo>
                  <a:pt x="288" y="0"/>
                </a:lnTo>
                <a:lnTo>
                  <a:pt x="288" y="864"/>
                </a:lnTo>
                <a:lnTo>
                  <a:pt x="0" y="864"/>
                </a:lnTo>
                <a:lnTo>
                  <a:pt x="144" y="720"/>
                </a:lnTo>
                <a:lnTo>
                  <a:pt x="0" y="576"/>
                </a:lnTo>
                <a:lnTo>
                  <a:pt x="144" y="432"/>
                </a:lnTo>
                <a:lnTo>
                  <a:pt x="0" y="288"/>
                </a:lnTo>
                <a:lnTo>
                  <a:pt x="144" y="144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699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2" name="Rectangle 14"/>
          <p:cNvSpPr>
            <a:spLocks noChangeArrowheads="1"/>
          </p:cNvSpPr>
          <p:nvPr/>
        </p:nvSpPr>
        <p:spPr bwMode="auto">
          <a:xfrm>
            <a:off x="6648450" y="4857750"/>
            <a:ext cx="1657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Reflector (prismatic)</a:t>
            </a:r>
          </a:p>
        </p:txBody>
      </p:sp>
      <p:grpSp>
        <p:nvGrpSpPr>
          <p:cNvPr id="73743" name="Group 15"/>
          <p:cNvGrpSpPr>
            <a:grpSpLocks/>
          </p:cNvGrpSpPr>
          <p:nvPr/>
        </p:nvGrpSpPr>
        <p:grpSpPr bwMode="auto">
          <a:xfrm>
            <a:off x="3063875" y="2627313"/>
            <a:ext cx="4997450" cy="2020887"/>
            <a:chOff x="1930" y="1655"/>
            <a:chExt cx="3148" cy="1273"/>
          </a:xfrm>
        </p:grpSpPr>
        <p:sp>
          <p:nvSpPr>
            <p:cNvPr id="73744" name="Arc 16"/>
            <p:cNvSpPr>
              <a:spLocks/>
            </p:cNvSpPr>
            <p:nvPr/>
          </p:nvSpPr>
          <p:spPr bwMode="auto">
            <a:xfrm rot="20460000">
              <a:off x="1930" y="1655"/>
              <a:ext cx="3144" cy="1191"/>
            </a:xfrm>
            <a:custGeom>
              <a:avLst/>
              <a:gdLst>
                <a:gd name="G0" fmla="+- 7 0 0"/>
                <a:gd name="G1" fmla="+- 21600 0 0"/>
                <a:gd name="G2" fmla="+- 21600 0 0"/>
                <a:gd name="T0" fmla="*/ 0 w 21607"/>
                <a:gd name="T1" fmla="*/ 0 h 23451"/>
                <a:gd name="T2" fmla="*/ 21528 w 21607"/>
                <a:gd name="T3" fmla="*/ 23451 h 23451"/>
                <a:gd name="T4" fmla="*/ 7 w 21607"/>
                <a:gd name="T5" fmla="*/ 21600 h 23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7" h="23451" fill="none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6" y="0"/>
                    <a:pt x="21607" y="9670"/>
                    <a:pt x="21607" y="21600"/>
                  </a:cubicBezTo>
                  <a:cubicBezTo>
                    <a:pt x="21607" y="22217"/>
                    <a:pt x="21580" y="22835"/>
                    <a:pt x="21527" y="23450"/>
                  </a:cubicBezTo>
                </a:path>
                <a:path w="21607" h="23451" stroke="0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6" y="0"/>
                    <a:pt x="21607" y="9670"/>
                    <a:pt x="21607" y="21600"/>
                  </a:cubicBezTo>
                  <a:cubicBezTo>
                    <a:pt x="21607" y="22217"/>
                    <a:pt x="21580" y="22835"/>
                    <a:pt x="21527" y="23450"/>
                  </a:cubicBezTo>
                  <a:lnTo>
                    <a:pt x="7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5" name="Arc 17"/>
            <p:cNvSpPr>
              <a:spLocks/>
            </p:cNvSpPr>
            <p:nvPr/>
          </p:nvSpPr>
          <p:spPr bwMode="auto">
            <a:xfrm rot="11940000">
              <a:off x="1935" y="1738"/>
              <a:ext cx="3143" cy="11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80 w 21600"/>
                <a:gd name="T1" fmla="*/ 23452 h 23452"/>
                <a:gd name="T2" fmla="*/ 21593 w 21600"/>
                <a:gd name="T3" fmla="*/ 0 h 23452"/>
                <a:gd name="T4" fmla="*/ 21600 w 21600"/>
                <a:gd name="T5" fmla="*/ 21600 h 2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452" fill="none" extrusionOk="0">
                  <a:moveTo>
                    <a:pt x="79" y="23452"/>
                  </a:moveTo>
                  <a:cubicBezTo>
                    <a:pt x="26" y="22836"/>
                    <a:pt x="0" y="22218"/>
                    <a:pt x="0" y="21600"/>
                  </a:cubicBezTo>
                  <a:cubicBezTo>
                    <a:pt x="-1" y="9673"/>
                    <a:pt x="9666" y="3"/>
                    <a:pt x="21593" y="0"/>
                  </a:cubicBezTo>
                </a:path>
                <a:path w="21600" h="23452" stroke="0" extrusionOk="0">
                  <a:moveTo>
                    <a:pt x="79" y="23452"/>
                  </a:moveTo>
                  <a:cubicBezTo>
                    <a:pt x="26" y="22836"/>
                    <a:pt x="0" y="22218"/>
                    <a:pt x="0" y="21600"/>
                  </a:cubicBezTo>
                  <a:cubicBezTo>
                    <a:pt x="-1" y="9673"/>
                    <a:pt x="9666" y="3"/>
                    <a:pt x="21593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746" name="Line 18"/>
          <p:cNvSpPr>
            <a:spLocks noChangeShapeType="1"/>
          </p:cNvSpPr>
          <p:nvPr/>
        </p:nvSpPr>
        <p:spPr bwMode="auto">
          <a:xfrm>
            <a:off x="2905125" y="3619500"/>
            <a:ext cx="2066925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7" name="Rectangle 19"/>
          <p:cNvSpPr>
            <a:spLocks noChangeArrowheads="1"/>
          </p:cNvSpPr>
          <p:nvPr/>
        </p:nvSpPr>
        <p:spPr bwMode="auto">
          <a:xfrm>
            <a:off x="4959350" y="2997200"/>
            <a:ext cx="111125" cy="1092200"/>
          </a:xfrm>
          <a:prstGeom prst="rect">
            <a:avLst/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8" name="Line 20"/>
          <p:cNvSpPr>
            <a:spLocks noChangeShapeType="1"/>
          </p:cNvSpPr>
          <p:nvPr/>
        </p:nvSpPr>
        <p:spPr bwMode="auto">
          <a:xfrm>
            <a:off x="2911475" y="3670300"/>
            <a:ext cx="2035175" cy="19050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9" name="Rectangle 21"/>
          <p:cNvSpPr>
            <a:spLocks noChangeArrowheads="1"/>
          </p:cNvSpPr>
          <p:nvPr/>
        </p:nvSpPr>
        <p:spPr bwMode="auto">
          <a:xfrm>
            <a:off x="2444750" y="3498850"/>
            <a:ext cx="2857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200" b="1"/>
              <a:t>T</a:t>
            </a:r>
          </a:p>
          <a:p>
            <a:pPr algn="l" defTabSz="762000">
              <a:spcBef>
                <a:spcPct val="50000"/>
              </a:spcBef>
            </a:pPr>
            <a:r>
              <a:rPr lang="en-GB" sz="1200" b="1"/>
              <a:t>R</a:t>
            </a:r>
          </a:p>
        </p:txBody>
      </p:sp>
      <p:grpSp>
        <p:nvGrpSpPr>
          <p:cNvPr id="73750" name="Group 22"/>
          <p:cNvGrpSpPr>
            <a:grpSpLocks/>
          </p:cNvGrpSpPr>
          <p:nvPr/>
        </p:nvGrpSpPr>
        <p:grpSpPr bwMode="auto">
          <a:xfrm>
            <a:off x="7808913" y="1643063"/>
            <a:ext cx="725487" cy="973137"/>
            <a:chOff x="1662" y="275"/>
            <a:chExt cx="457" cy="613"/>
          </a:xfrm>
        </p:grpSpPr>
        <p:sp>
          <p:nvSpPr>
            <p:cNvPr id="73751" name="Line 23"/>
            <p:cNvSpPr>
              <a:spLocks noChangeShapeType="1"/>
            </p:cNvSpPr>
            <p:nvPr/>
          </p:nvSpPr>
          <p:spPr bwMode="auto">
            <a:xfrm flipV="1">
              <a:off x="1777" y="275"/>
              <a:ext cx="0" cy="197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2" name="Line 24"/>
            <p:cNvSpPr>
              <a:spLocks noChangeShapeType="1"/>
            </p:cNvSpPr>
            <p:nvPr/>
          </p:nvSpPr>
          <p:spPr bwMode="auto">
            <a:xfrm>
              <a:off x="1780" y="690"/>
              <a:ext cx="0" cy="198"/>
            </a:xfrm>
            <a:prstGeom prst="line">
              <a:avLst/>
            </a:prstGeom>
            <a:noFill/>
            <a:ln w="12699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3" name="Line 25"/>
            <p:cNvSpPr>
              <a:spLocks noChangeShapeType="1"/>
            </p:cNvSpPr>
            <p:nvPr/>
          </p:nvSpPr>
          <p:spPr bwMode="auto">
            <a:xfrm>
              <a:off x="1886" y="587"/>
              <a:ext cx="233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4" name="Rectangle 26"/>
            <p:cNvSpPr>
              <a:spLocks noChangeArrowheads="1"/>
            </p:cNvSpPr>
            <p:nvPr/>
          </p:nvSpPr>
          <p:spPr bwMode="auto">
            <a:xfrm>
              <a:off x="1662" y="476"/>
              <a:ext cx="234" cy="226"/>
            </a:xfrm>
            <a:prstGeom prst="rect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3755" name="Group 27"/>
            <p:cNvGrpSpPr>
              <a:grpSpLocks/>
            </p:cNvGrpSpPr>
            <p:nvPr/>
          </p:nvGrpSpPr>
          <p:grpSpPr bwMode="auto">
            <a:xfrm>
              <a:off x="1686" y="491"/>
              <a:ext cx="60" cy="59"/>
              <a:chOff x="1686" y="491"/>
              <a:chExt cx="60" cy="59"/>
            </a:xfrm>
          </p:grpSpPr>
          <p:sp>
            <p:nvSpPr>
              <p:cNvPr id="73756" name="AutoShape 28"/>
              <p:cNvSpPr>
                <a:spLocks noChangeArrowheads="1"/>
              </p:cNvSpPr>
              <p:nvPr/>
            </p:nvSpPr>
            <p:spPr bwMode="auto">
              <a:xfrm>
                <a:off x="1686" y="491"/>
                <a:ext cx="60" cy="59"/>
              </a:xfrm>
              <a:prstGeom prst="diamond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57" name="Line 29"/>
              <p:cNvSpPr>
                <a:spLocks noChangeShapeType="1"/>
              </p:cNvSpPr>
              <p:nvPr/>
            </p:nvSpPr>
            <p:spPr bwMode="auto">
              <a:xfrm>
                <a:off x="1707" y="497"/>
                <a:ext cx="0" cy="48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58" name="Line 30"/>
              <p:cNvSpPr>
                <a:spLocks noChangeShapeType="1"/>
              </p:cNvSpPr>
              <p:nvPr/>
            </p:nvSpPr>
            <p:spPr bwMode="auto">
              <a:xfrm>
                <a:off x="1725" y="496"/>
                <a:ext cx="0" cy="49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759" name="Freeform 31"/>
            <p:cNvSpPr>
              <a:spLocks/>
            </p:cNvSpPr>
            <p:nvPr/>
          </p:nvSpPr>
          <p:spPr bwMode="auto">
            <a:xfrm>
              <a:off x="1928" y="530"/>
              <a:ext cx="68" cy="30"/>
            </a:xfrm>
            <a:custGeom>
              <a:avLst/>
              <a:gdLst>
                <a:gd name="T0" fmla="*/ 0 w 68"/>
                <a:gd name="T1" fmla="*/ 29 h 30"/>
                <a:gd name="T2" fmla="*/ 19 w 68"/>
                <a:gd name="T3" fmla="*/ 29 h 30"/>
                <a:gd name="T4" fmla="*/ 19 w 68"/>
                <a:gd name="T5" fmla="*/ 0 h 30"/>
                <a:gd name="T6" fmla="*/ 47 w 68"/>
                <a:gd name="T7" fmla="*/ 0 h 30"/>
                <a:gd name="T8" fmla="*/ 47 w 68"/>
                <a:gd name="T9" fmla="*/ 29 h 30"/>
                <a:gd name="T10" fmla="*/ 67 w 68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30">
                  <a:moveTo>
                    <a:pt x="0" y="29"/>
                  </a:moveTo>
                  <a:lnTo>
                    <a:pt x="19" y="29"/>
                  </a:lnTo>
                  <a:lnTo>
                    <a:pt x="19" y="0"/>
                  </a:lnTo>
                  <a:lnTo>
                    <a:pt x="47" y="0"/>
                  </a:lnTo>
                  <a:lnTo>
                    <a:pt x="47" y="29"/>
                  </a:lnTo>
                  <a:lnTo>
                    <a:pt x="67" y="29"/>
                  </a:lnTo>
                </a:path>
              </a:pathLst>
            </a:custGeom>
            <a:noFill/>
            <a:ln w="12699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3760" name="Group 32"/>
            <p:cNvGrpSpPr>
              <a:grpSpLocks/>
            </p:cNvGrpSpPr>
            <p:nvPr/>
          </p:nvGrpSpPr>
          <p:grpSpPr bwMode="auto">
            <a:xfrm>
              <a:off x="1718" y="658"/>
              <a:ext cx="115" cy="15"/>
              <a:chOff x="1718" y="658"/>
              <a:chExt cx="115" cy="15"/>
            </a:xfrm>
          </p:grpSpPr>
          <p:sp>
            <p:nvSpPr>
              <p:cNvPr id="73761" name="Line 33"/>
              <p:cNvSpPr>
                <a:spLocks noChangeShapeType="1"/>
              </p:cNvSpPr>
              <p:nvPr/>
            </p:nvSpPr>
            <p:spPr bwMode="auto">
              <a:xfrm>
                <a:off x="1718" y="673"/>
                <a:ext cx="3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62" name="Line 34"/>
              <p:cNvSpPr>
                <a:spLocks noChangeShapeType="1"/>
              </p:cNvSpPr>
              <p:nvPr/>
            </p:nvSpPr>
            <p:spPr bwMode="auto">
              <a:xfrm>
                <a:off x="1800" y="673"/>
                <a:ext cx="33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63" name="Line 35"/>
              <p:cNvSpPr>
                <a:spLocks noChangeShapeType="1"/>
              </p:cNvSpPr>
              <p:nvPr/>
            </p:nvSpPr>
            <p:spPr bwMode="auto">
              <a:xfrm flipV="1">
                <a:off x="1756" y="658"/>
                <a:ext cx="44" cy="15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3764" name="Group 36"/>
            <p:cNvGrpSpPr>
              <a:grpSpLocks/>
            </p:cNvGrpSpPr>
            <p:nvPr/>
          </p:nvGrpSpPr>
          <p:grpSpPr bwMode="auto">
            <a:xfrm>
              <a:off x="1696" y="583"/>
              <a:ext cx="90" cy="46"/>
              <a:chOff x="1696" y="583"/>
              <a:chExt cx="90" cy="46"/>
            </a:xfrm>
          </p:grpSpPr>
          <p:sp>
            <p:nvSpPr>
              <p:cNvPr id="73765" name="Line 37"/>
              <p:cNvSpPr>
                <a:spLocks noChangeShapeType="1"/>
              </p:cNvSpPr>
              <p:nvPr/>
            </p:nvSpPr>
            <p:spPr bwMode="auto">
              <a:xfrm>
                <a:off x="1696" y="606"/>
                <a:ext cx="25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66" name="Line 38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67" name="Line 39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68" name="Line 40"/>
              <p:cNvSpPr>
                <a:spLocks noChangeShapeType="1"/>
              </p:cNvSpPr>
              <p:nvPr/>
            </p:nvSpPr>
            <p:spPr bwMode="auto">
              <a:xfrm flipH="1">
                <a:off x="1722" y="606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69" name="Line 41"/>
              <p:cNvSpPr>
                <a:spLocks noChangeShapeType="1"/>
              </p:cNvSpPr>
              <p:nvPr/>
            </p:nvSpPr>
            <p:spPr bwMode="auto">
              <a:xfrm>
                <a:off x="1754" y="606"/>
                <a:ext cx="32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70" name="Line 42"/>
              <p:cNvSpPr>
                <a:spLocks noChangeShapeType="1"/>
              </p:cNvSpPr>
              <p:nvPr/>
            </p:nvSpPr>
            <p:spPr bwMode="auto">
              <a:xfrm>
                <a:off x="1754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771" name="Line 43"/>
            <p:cNvSpPr>
              <a:spLocks noChangeShapeType="1"/>
            </p:cNvSpPr>
            <p:nvPr/>
          </p:nvSpPr>
          <p:spPr bwMode="auto">
            <a:xfrm flipV="1">
              <a:off x="1741" y="551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72" name="Line 44"/>
            <p:cNvSpPr>
              <a:spLocks noChangeShapeType="1"/>
            </p:cNvSpPr>
            <p:nvPr/>
          </p:nvSpPr>
          <p:spPr bwMode="auto">
            <a:xfrm flipV="1">
              <a:off x="1753" y="562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777" name="Rectangle 49"/>
          <p:cNvSpPr>
            <a:spLocks noChangeArrowheads="1"/>
          </p:cNvSpPr>
          <p:nvPr/>
        </p:nvSpPr>
        <p:spPr bwMode="auto">
          <a:xfrm>
            <a:off x="492125" y="3711575"/>
            <a:ext cx="1711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Transmitter </a:t>
            </a:r>
            <a:r>
              <a:rPr lang="en-GB" sz="1600" b="1"/>
              <a:t>/</a:t>
            </a:r>
            <a:r>
              <a:rPr lang="en-GB" sz="1600"/>
              <a:t>Receiver</a:t>
            </a:r>
          </a:p>
        </p:txBody>
      </p:sp>
      <p:sp>
        <p:nvSpPr>
          <p:cNvPr id="73778" name="Rectangle 5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Optical sensors (Retro-reflective)</a:t>
            </a:r>
            <a:endParaRPr lang="en-GB"/>
          </a:p>
        </p:txBody>
      </p:sp>
      <p:sp>
        <p:nvSpPr>
          <p:cNvPr id="73779" name="Rectangle 51"/>
          <p:cNvSpPr>
            <a:spLocks noChangeArrowheads="1"/>
          </p:cNvSpPr>
          <p:nvPr/>
        </p:nvSpPr>
        <p:spPr bwMode="auto">
          <a:xfrm>
            <a:off x="381000" y="2117725"/>
            <a:ext cx="2990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Type : Retro reflective</a:t>
            </a:r>
          </a:p>
        </p:txBody>
      </p:sp>
    </p:spTree>
    <p:extLst>
      <p:ext uri="{BB962C8B-B14F-4D97-AF65-F5344CB8AC3E}">
        <p14:creationId xmlns:p14="http://schemas.microsoft.com/office/powerpoint/2010/main" val="2908214555"/>
      </p:ext>
    </p:extLst>
  </p:cSld>
  <p:clrMapOvr>
    <a:masterClrMapping/>
  </p:clrMapOvr>
  <p:transition spd="med" advTm="4000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AutoShape 2"/>
          <p:cNvSpPr>
            <a:spLocks noChangeArrowheads="1"/>
          </p:cNvSpPr>
          <p:nvPr/>
        </p:nvSpPr>
        <p:spPr bwMode="auto">
          <a:xfrm rot="-5400000" flipH="1" flipV="1">
            <a:off x="4316412" y="1677988"/>
            <a:ext cx="1349375" cy="4159250"/>
          </a:xfrm>
          <a:custGeom>
            <a:avLst/>
            <a:gdLst>
              <a:gd name="G0" fmla="+- 6878 0 0"/>
              <a:gd name="G1" fmla="+- 21600 0 6878"/>
              <a:gd name="G2" fmla="*/ 6878 1 2"/>
              <a:gd name="G3" fmla="+- 21600 0 G2"/>
              <a:gd name="G4" fmla="+/ 6878 21600 2"/>
              <a:gd name="G5" fmla="+/ G1 0 2"/>
              <a:gd name="G6" fmla="*/ 21600 21600 6878"/>
              <a:gd name="G7" fmla="*/ G6 1 2"/>
              <a:gd name="G8" fmla="+- 21600 0 G7"/>
              <a:gd name="G9" fmla="*/ 21600 1 2"/>
              <a:gd name="G10" fmla="+- 6878 0 G9"/>
              <a:gd name="G11" fmla="?: G10 G8 0"/>
              <a:gd name="G12" fmla="?: G10 G7 21600"/>
              <a:gd name="T0" fmla="*/ 18161 w 21600"/>
              <a:gd name="T1" fmla="*/ 10800 h 21600"/>
              <a:gd name="T2" fmla="*/ 10800 w 21600"/>
              <a:gd name="T3" fmla="*/ 21600 h 21600"/>
              <a:gd name="T4" fmla="*/ 3439 w 21600"/>
              <a:gd name="T5" fmla="*/ 10800 h 21600"/>
              <a:gd name="T6" fmla="*/ 10800 w 21600"/>
              <a:gd name="T7" fmla="*/ 0 h 21600"/>
              <a:gd name="T8" fmla="*/ 5239 w 21600"/>
              <a:gd name="T9" fmla="*/ 5239 h 21600"/>
              <a:gd name="T10" fmla="*/ 16361 w 21600"/>
              <a:gd name="T11" fmla="*/ 1636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878" y="21600"/>
                </a:lnTo>
                <a:lnTo>
                  <a:pt x="14722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FF99">
                  <a:gamma/>
                  <a:tint val="70196"/>
                  <a:invGamma/>
                </a:srgbClr>
              </a:gs>
              <a:gs pos="100000">
                <a:srgbClr val="FFFF99"/>
              </a:gs>
            </a:gsLst>
            <a:lin ang="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79" name="Oval 3"/>
          <p:cNvSpPr>
            <a:spLocks noChangeArrowheads="1"/>
          </p:cNvSpPr>
          <p:nvPr/>
        </p:nvSpPr>
        <p:spPr bwMode="auto">
          <a:xfrm>
            <a:off x="2073275" y="3530600"/>
            <a:ext cx="273050" cy="120650"/>
          </a:xfrm>
          <a:prstGeom prst="ellipse">
            <a:avLst/>
          </a:prstGeom>
          <a:solidFill>
            <a:srgbClr val="FFFF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2139950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1" name="Oval 5"/>
          <p:cNvSpPr>
            <a:spLocks noChangeArrowheads="1"/>
          </p:cNvSpPr>
          <p:nvPr/>
        </p:nvSpPr>
        <p:spPr bwMode="auto">
          <a:xfrm>
            <a:off x="2447925" y="3768725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2" name="Oval 6"/>
          <p:cNvSpPr>
            <a:spLocks noChangeArrowheads="1"/>
          </p:cNvSpPr>
          <p:nvPr/>
        </p:nvSpPr>
        <p:spPr bwMode="auto">
          <a:xfrm>
            <a:off x="2073275" y="4054475"/>
            <a:ext cx="273050" cy="120650"/>
          </a:xfrm>
          <a:prstGeom prst="ellipse">
            <a:avLst/>
          </a:prstGeom>
          <a:solidFill>
            <a:srgbClr val="00CC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3" name="Arc 7"/>
          <p:cNvSpPr>
            <a:spLocks/>
          </p:cNvSpPr>
          <p:nvPr/>
        </p:nvSpPr>
        <p:spPr bwMode="auto">
          <a:xfrm>
            <a:off x="1808163" y="43989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4" name="Arc 8"/>
          <p:cNvSpPr>
            <a:spLocks/>
          </p:cNvSpPr>
          <p:nvPr/>
        </p:nvSpPr>
        <p:spPr bwMode="auto">
          <a:xfrm>
            <a:off x="1836738" y="44370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5" name="Oval 9"/>
          <p:cNvSpPr>
            <a:spLocks noChangeArrowheads="1"/>
          </p:cNvSpPr>
          <p:nvPr/>
        </p:nvSpPr>
        <p:spPr bwMode="auto">
          <a:xfrm>
            <a:off x="2447925" y="3502025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2139950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2101850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8" name="Rectangle 12"/>
          <p:cNvSpPr>
            <a:spLocks noChangeArrowheads="1"/>
          </p:cNvSpPr>
          <p:nvPr/>
        </p:nvSpPr>
        <p:spPr bwMode="auto">
          <a:xfrm>
            <a:off x="20764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9" name="Freeform 13"/>
          <p:cNvSpPr>
            <a:spLocks/>
          </p:cNvSpPr>
          <p:nvPr/>
        </p:nvSpPr>
        <p:spPr bwMode="auto">
          <a:xfrm>
            <a:off x="6848475" y="3067050"/>
            <a:ext cx="458788" cy="1373188"/>
          </a:xfrm>
          <a:custGeom>
            <a:avLst/>
            <a:gdLst>
              <a:gd name="T0" fmla="*/ 0 w 289"/>
              <a:gd name="T1" fmla="*/ 0 h 865"/>
              <a:gd name="T2" fmla="*/ 288 w 289"/>
              <a:gd name="T3" fmla="*/ 0 h 865"/>
              <a:gd name="T4" fmla="*/ 288 w 289"/>
              <a:gd name="T5" fmla="*/ 864 h 865"/>
              <a:gd name="T6" fmla="*/ 0 w 289"/>
              <a:gd name="T7" fmla="*/ 864 h 865"/>
              <a:gd name="T8" fmla="*/ 144 w 289"/>
              <a:gd name="T9" fmla="*/ 720 h 865"/>
              <a:gd name="T10" fmla="*/ 0 w 289"/>
              <a:gd name="T11" fmla="*/ 576 h 865"/>
              <a:gd name="T12" fmla="*/ 144 w 289"/>
              <a:gd name="T13" fmla="*/ 432 h 865"/>
              <a:gd name="T14" fmla="*/ 0 w 289"/>
              <a:gd name="T15" fmla="*/ 288 h 865"/>
              <a:gd name="T16" fmla="*/ 144 w 289"/>
              <a:gd name="T17" fmla="*/ 144 h 865"/>
              <a:gd name="T18" fmla="*/ 0 w 289"/>
              <a:gd name="T19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9" h="865">
                <a:moveTo>
                  <a:pt x="0" y="0"/>
                </a:moveTo>
                <a:lnTo>
                  <a:pt x="288" y="0"/>
                </a:lnTo>
                <a:lnTo>
                  <a:pt x="288" y="864"/>
                </a:lnTo>
                <a:lnTo>
                  <a:pt x="0" y="864"/>
                </a:lnTo>
                <a:lnTo>
                  <a:pt x="144" y="720"/>
                </a:lnTo>
                <a:lnTo>
                  <a:pt x="0" y="576"/>
                </a:lnTo>
                <a:lnTo>
                  <a:pt x="144" y="432"/>
                </a:lnTo>
                <a:lnTo>
                  <a:pt x="0" y="288"/>
                </a:lnTo>
                <a:lnTo>
                  <a:pt x="144" y="144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699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0" name="Rectangle 14"/>
          <p:cNvSpPr>
            <a:spLocks noChangeArrowheads="1"/>
          </p:cNvSpPr>
          <p:nvPr/>
        </p:nvSpPr>
        <p:spPr bwMode="auto">
          <a:xfrm>
            <a:off x="6648450" y="4857750"/>
            <a:ext cx="18097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Reflector (prismatic)</a:t>
            </a:r>
          </a:p>
        </p:txBody>
      </p:sp>
      <p:grpSp>
        <p:nvGrpSpPr>
          <p:cNvPr id="75791" name="Group 15"/>
          <p:cNvGrpSpPr>
            <a:grpSpLocks/>
          </p:cNvGrpSpPr>
          <p:nvPr/>
        </p:nvGrpSpPr>
        <p:grpSpPr bwMode="auto">
          <a:xfrm>
            <a:off x="3063875" y="2627313"/>
            <a:ext cx="4997450" cy="2020887"/>
            <a:chOff x="1930" y="1655"/>
            <a:chExt cx="3148" cy="1273"/>
          </a:xfrm>
        </p:grpSpPr>
        <p:sp>
          <p:nvSpPr>
            <p:cNvPr id="75792" name="Arc 16"/>
            <p:cNvSpPr>
              <a:spLocks/>
            </p:cNvSpPr>
            <p:nvPr/>
          </p:nvSpPr>
          <p:spPr bwMode="auto">
            <a:xfrm rot="20460000">
              <a:off x="1930" y="1655"/>
              <a:ext cx="3144" cy="1191"/>
            </a:xfrm>
            <a:custGeom>
              <a:avLst/>
              <a:gdLst>
                <a:gd name="G0" fmla="+- 7 0 0"/>
                <a:gd name="G1" fmla="+- 21600 0 0"/>
                <a:gd name="G2" fmla="+- 21600 0 0"/>
                <a:gd name="T0" fmla="*/ 0 w 21607"/>
                <a:gd name="T1" fmla="*/ 0 h 23451"/>
                <a:gd name="T2" fmla="*/ 21528 w 21607"/>
                <a:gd name="T3" fmla="*/ 23451 h 23451"/>
                <a:gd name="T4" fmla="*/ 7 w 21607"/>
                <a:gd name="T5" fmla="*/ 21600 h 23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7" h="23451" fill="none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6" y="0"/>
                    <a:pt x="21607" y="9670"/>
                    <a:pt x="21607" y="21600"/>
                  </a:cubicBezTo>
                  <a:cubicBezTo>
                    <a:pt x="21607" y="22217"/>
                    <a:pt x="21580" y="22835"/>
                    <a:pt x="21527" y="23450"/>
                  </a:cubicBezTo>
                </a:path>
                <a:path w="21607" h="23451" stroke="0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6" y="0"/>
                    <a:pt x="21607" y="9670"/>
                    <a:pt x="21607" y="21600"/>
                  </a:cubicBezTo>
                  <a:cubicBezTo>
                    <a:pt x="21607" y="22217"/>
                    <a:pt x="21580" y="22835"/>
                    <a:pt x="21527" y="23450"/>
                  </a:cubicBezTo>
                  <a:lnTo>
                    <a:pt x="7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3" name="Arc 17"/>
            <p:cNvSpPr>
              <a:spLocks/>
            </p:cNvSpPr>
            <p:nvPr/>
          </p:nvSpPr>
          <p:spPr bwMode="auto">
            <a:xfrm rot="11940000">
              <a:off x="1935" y="1738"/>
              <a:ext cx="3143" cy="11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80 w 21600"/>
                <a:gd name="T1" fmla="*/ 23452 h 23452"/>
                <a:gd name="T2" fmla="*/ 21593 w 21600"/>
                <a:gd name="T3" fmla="*/ 0 h 23452"/>
                <a:gd name="T4" fmla="*/ 21600 w 21600"/>
                <a:gd name="T5" fmla="*/ 21600 h 2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452" fill="none" extrusionOk="0">
                  <a:moveTo>
                    <a:pt x="79" y="23452"/>
                  </a:moveTo>
                  <a:cubicBezTo>
                    <a:pt x="26" y="22836"/>
                    <a:pt x="0" y="22218"/>
                    <a:pt x="0" y="21600"/>
                  </a:cubicBezTo>
                  <a:cubicBezTo>
                    <a:pt x="-1" y="9673"/>
                    <a:pt x="9666" y="3"/>
                    <a:pt x="21593" y="0"/>
                  </a:cubicBezTo>
                </a:path>
                <a:path w="21600" h="23452" stroke="0" extrusionOk="0">
                  <a:moveTo>
                    <a:pt x="79" y="23452"/>
                  </a:moveTo>
                  <a:cubicBezTo>
                    <a:pt x="26" y="22836"/>
                    <a:pt x="0" y="22218"/>
                    <a:pt x="0" y="21600"/>
                  </a:cubicBezTo>
                  <a:cubicBezTo>
                    <a:pt x="-1" y="9673"/>
                    <a:pt x="9666" y="3"/>
                    <a:pt x="21593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794" name="Line 18"/>
          <p:cNvSpPr>
            <a:spLocks noChangeShapeType="1"/>
          </p:cNvSpPr>
          <p:nvPr/>
        </p:nvSpPr>
        <p:spPr bwMode="auto">
          <a:xfrm>
            <a:off x="2905125" y="3619500"/>
            <a:ext cx="2066925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5" name="Rectangle 19"/>
          <p:cNvSpPr>
            <a:spLocks noChangeArrowheads="1"/>
          </p:cNvSpPr>
          <p:nvPr/>
        </p:nvSpPr>
        <p:spPr bwMode="auto">
          <a:xfrm>
            <a:off x="4959350" y="3511550"/>
            <a:ext cx="111125" cy="1092200"/>
          </a:xfrm>
          <a:prstGeom prst="rect">
            <a:avLst/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6" name="Line 20"/>
          <p:cNvSpPr>
            <a:spLocks noChangeShapeType="1"/>
          </p:cNvSpPr>
          <p:nvPr/>
        </p:nvSpPr>
        <p:spPr bwMode="auto">
          <a:xfrm>
            <a:off x="2911475" y="3670300"/>
            <a:ext cx="2035175" cy="19050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7" name="Line 21"/>
          <p:cNvSpPr>
            <a:spLocks noChangeShapeType="1"/>
          </p:cNvSpPr>
          <p:nvPr/>
        </p:nvSpPr>
        <p:spPr bwMode="auto">
          <a:xfrm flipV="1">
            <a:off x="5083175" y="3467100"/>
            <a:ext cx="1808163" cy="17780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8" name="Line 22"/>
          <p:cNvSpPr>
            <a:spLocks noChangeShapeType="1"/>
          </p:cNvSpPr>
          <p:nvPr/>
        </p:nvSpPr>
        <p:spPr bwMode="auto">
          <a:xfrm flipV="1">
            <a:off x="2914650" y="3362325"/>
            <a:ext cx="2076450" cy="19050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9" name="Line 23"/>
          <p:cNvSpPr>
            <a:spLocks noChangeShapeType="1"/>
          </p:cNvSpPr>
          <p:nvPr/>
        </p:nvSpPr>
        <p:spPr bwMode="auto">
          <a:xfrm flipV="1">
            <a:off x="4953000" y="3178175"/>
            <a:ext cx="2000250" cy="184150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00" name="Line 24"/>
          <p:cNvSpPr>
            <a:spLocks noChangeShapeType="1"/>
          </p:cNvSpPr>
          <p:nvPr/>
        </p:nvSpPr>
        <p:spPr bwMode="auto">
          <a:xfrm flipH="1">
            <a:off x="6891338" y="3176588"/>
            <a:ext cx="57150" cy="293687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01" name="Line 25"/>
          <p:cNvSpPr>
            <a:spLocks noChangeShapeType="1"/>
          </p:cNvSpPr>
          <p:nvPr/>
        </p:nvSpPr>
        <p:spPr bwMode="auto">
          <a:xfrm flipH="1">
            <a:off x="6918325" y="3179763"/>
            <a:ext cx="30163" cy="165100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02" name="Rectangle 26"/>
          <p:cNvSpPr>
            <a:spLocks noChangeArrowheads="1"/>
          </p:cNvSpPr>
          <p:nvPr/>
        </p:nvSpPr>
        <p:spPr bwMode="auto">
          <a:xfrm>
            <a:off x="2444750" y="3498850"/>
            <a:ext cx="2857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200" b="1"/>
              <a:t>T</a:t>
            </a:r>
          </a:p>
          <a:p>
            <a:pPr algn="l" defTabSz="762000">
              <a:spcBef>
                <a:spcPct val="50000"/>
              </a:spcBef>
            </a:pPr>
            <a:r>
              <a:rPr lang="en-GB" sz="1200" b="1"/>
              <a:t>R</a:t>
            </a:r>
          </a:p>
        </p:txBody>
      </p:sp>
      <p:grpSp>
        <p:nvGrpSpPr>
          <p:cNvPr id="75803" name="Group 27"/>
          <p:cNvGrpSpPr>
            <a:grpSpLocks/>
          </p:cNvGrpSpPr>
          <p:nvPr/>
        </p:nvGrpSpPr>
        <p:grpSpPr bwMode="auto">
          <a:xfrm>
            <a:off x="7808913" y="1643063"/>
            <a:ext cx="725487" cy="973137"/>
            <a:chOff x="1662" y="275"/>
            <a:chExt cx="457" cy="613"/>
          </a:xfrm>
        </p:grpSpPr>
        <p:sp>
          <p:nvSpPr>
            <p:cNvPr id="75804" name="Line 28"/>
            <p:cNvSpPr>
              <a:spLocks noChangeShapeType="1"/>
            </p:cNvSpPr>
            <p:nvPr/>
          </p:nvSpPr>
          <p:spPr bwMode="auto">
            <a:xfrm flipV="1">
              <a:off x="1777" y="275"/>
              <a:ext cx="0" cy="197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5" name="Line 29"/>
            <p:cNvSpPr>
              <a:spLocks noChangeShapeType="1"/>
            </p:cNvSpPr>
            <p:nvPr/>
          </p:nvSpPr>
          <p:spPr bwMode="auto">
            <a:xfrm>
              <a:off x="1780" y="690"/>
              <a:ext cx="0" cy="198"/>
            </a:xfrm>
            <a:prstGeom prst="line">
              <a:avLst/>
            </a:prstGeom>
            <a:noFill/>
            <a:ln w="12699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6" name="Line 30"/>
            <p:cNvSpPr>
              <a:spLocks noChangeShapeType="1"/>
            </p:cNvSpPr>
            <p:nvPr/>
          </p:nvSpPr>
          <p:spPr bwMode="auto">
            <a:xfrm>
              <a:off x="1886" y="587"/>
              <a:ext cx="233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7" name="Rectangle 31"/>
            <p:cNvSpPr>
              <a:spLocks noChangeArrowheads="1"/>
            </p:cNvSpPr>
            <p:nvPr/>
          </p:nvSpPr>
          <p:spPr bwMode="auto">
            <a:xfrm>
              <a:off x="1662" y="476"/>
              <a:ext cx="234" cy="226"/>
            </a:xfrm>
            <a:prstGeom prst="rect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5808" name="Group 32"/>
            <p:cNvGrpSpPr>
              <a:grpSpLocks/>
            </p:cNvGrpSpPr>
            <p:nvPr/>
          </p:nvGrpSpPr>
          <p:grpSpPr bwMode="auto">
            <a:xfrm>
              <a:off x="1686" y="491"/>
              <a:ext cx="60" cy="59"/>
              <a:chOff x="1686" y="491"/>
              <a:chExt cx="60" cy="59"/>
            </a:xfrm>
          </p:grpSpPr>
          <p:sp>
            <p:nvSpPr>
              <p:cNvPr id="75809" name="AutoShape 33"/>
              <p:cNvSpPr>
                <a:spLocks noChangeArrowheads="1"/>
              </p:cNvSpPr>
              <p:nvPr/>
            </p:nvSpPr>
            <p:spPr bwMode="auto">
              <a:xfrm>
                <a:off x="1686" y="491"/>
                <a:ext cx="60" cy="59"/>
              </a:xfrm>
              <a:prstGeom prst="diamond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10" name="Line 34"/>
              <p:cNvSpPr>
                <a:spLocks noChangeShapeType="1"/>
              </p:cNvSpPr>
              <p:nvPr/>
            </p:nvSpPr>
            <p:spPr bwMode="auto">
              <a:xfrm>
                <a:off x="1707" y="497"/>
                <a:ext cx="0" cy="48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11" name="Line 35"/>
              <p:cNvSpPr>
                <a:spLocks noChangeShapeType="1"/>
              </p:cNvSpPr>
              <p:nvPr/>
            </p:nvSpPr>
            <p:spPr bwMode="auto">
              <a:xfrm>
                <a:off x="1725" y="496"/>
                <a:ext cx="0" cy="49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5812" name="Freeform 36"/>
            <p:cNvSpPr>
              <a:spLocks/>
            </p:cNvSpPr>
            <p:nvPr/>
          </p:nvSpPr>
          <p:spPr bwMode="auto">
            <a:xfrm>
              <a:off x="1928" y="530"/>
              <a:ext cx="68" cy="30"/>
            </a:xfrm>
            <a:custGeom>
              <a:avLst/>
              <a:gdLst>
                <a:gd name="T0" fmla="*/ 0 w 68"/>
                <a:gd name="T1" fmla="*/ 29 h 30"/>
                <a:gd name="T2" fmla="*/ 19 w 68"/>
                <a:gd name="T3" fmla="*/ 29 h 30"/>
                <a:gd name="T4" fmla="*/ 19 w 68"/>
                <a:gd name="T5" fmla="*/ 0 h 30"/>
                <a:gd name="T6" fmla="*/ 47 w 68"/>
                <a:gd name="T7" fmla="*/ 0 h 30"/>
                <a:gd name="T8" fmla="*/ 47 w 68"/>
                <a:gd name="T9" fmla="*/ 29 h 30"/>
                <a:gd name="T10" fmla="*/ 67 w 68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30">
                  <a:moveTo>
                    <a:pt x="0" y="29"/>
                  </a:moveTo>
                  <a:lnTo>
                    <a:pt x="19" y="29"/>
                  </a:lnTo>
                  <a:lnTo>
                    <a:pt x="19" y="0"/>
                  </a:lnTo>
                  <a:lnTo>
                    <a:pt x="47" y="0"/>
                  </a:lnTo>
                  <a:lnTo>
                    <a:pt x="47" y="29"/>
                  </a:lnTo>
                  <a:lnTo>
                    <a:pt x="67" y="29"/>
                  </a:lnTo>
                </a:path>
              </a:pathLst>
            </a:custGeom>
            <a:noFill/>
            <a:ln w="12699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813" name="Group 37"/>
            <p:cNvGrpSpPr>
              <a:grpSpLocks/>
            </p:cNvGrpSpPr>
            <p:nvPr/>
          </p:nvGrpSpPr>
          <p:grpSpPr bwMode="auto">
            <a:xfrm>
              <a:off x="1718" y="658"/>
              <a:ext cx="115" cy="15"/>
              <a:chOff x="1718" y="658"/>
              <a:chExt cx="115" cy="15"/>
            </a:xfrm>
          </p:grpSpPr>
          <p:sp>
            <p:nvSpPr>
              <p:cNvPr id="75814" name="Line 38"/>
              <p:cNvSpPr>
                <a:spLocks noChangeShapeType="1"/>
              </p:cNvSpPr>
              <p:nvPr/>
            </p:nvSpPr>
            <p:spPr bwMode="auto">
              <a:xfrm>
                <a:off x="1718" y="673"/>
                <a:ext cx="3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15" name="Line 39"/>
              <p:cNvSpPr>
                <a:spLocks noChangeShapeType="1"/>
              </p:cNvSpPr>
              <p:nvPr/>
            </p:nvSpPr>
            <p:spPr bwMode="auto">
              <a:xfrm>
                <a:off x="1800" y="673"/>
                <a:ext cx="33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16" name="Line 40"/>
              <p:cNvSpPr>
                <a:spLocks noChangeShapeType="1"/>
              </p:cNvSpPr>
              <p:nvPr/>
            </p:nvSpPr>
            <p:spPr bwMode="auto">
              <a:xfrm flipV="1">
                <a:off x="1756" y="658"/>
                <a:ext cx="44" cy="15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5817" name="Group 41"/>
            <p:cNvGrpSpPr>
              <a:grpSpLocks/>
            </p:cNvGrpSpPr>
            <p:nvPr/>
          </p:nvGrpSpPr>
          <p:grpSpPr bwMode="auto">
            <a:xfrm>
              <a:off x="1696" y="583"/>
              <a:ext cx="90" cy="46"/>
              <a:chOff x="1696" y="583"/>
              <a:chExt cx="90" cy="46"/>
            </a:xfrm>
          </p:grpSpPr>
          <p:sp>
            <p:nvSpPr>
              <p:cNvPr id="75818" name="Line 42"/>
              <p:cNvSpPr>
                <a:spLocks noChangeShapeType="1"/>
              </p:cNvSpPr>
              <p:nvPr/>
            </p:nvSpPr>
            <p:spPr bwMode="auto">
              <a:xfrm>
                <a:off x="1696" y="606"/>
                <a:ext cx="25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19" name="Line 43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0" name="Line 44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1" name="Line 45"/>
              <p:cNvSpPr>
                <a:spLocks noChangeShapeType="1"/>
              </p:cNvSpPr>
              <p:nvPr/>
            </p:nvSpPr>
            <p:spPr bwMode="auto">
              <a:xfrm flipH="1">
                <a:off x="1722" y="606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2" name="Line 46"/>
              <p:cNvSpPr>
                <a:spLocks noChangeShapeType="1"/>
              </p:cNvSpPr>
              <p:nvPr/>
            </p:nvSpPr>
            <p:spPr bwMode="auto">
              <a:xfrm>
                <a:off x="1754" y="606"/>
                <a:ext cx="32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3" name="Line 47"/>
              <p:cNvSpPr>
                <a:spLocks noChangeShapeType="1"/>
              </p:cNvSpPr>
              <p:nvPr/>
            </p:nvSpPr>
            <p:spPr bwMode="auto">
              <a:xfrm>
                <a:off x="1754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5824" name="Line 48"/>
            <p:cNvSpPr>
              <a:spLocks noChangeShapeType="1"/>
            </p:cNvSpPr>
            <p:nvPr/>
          </p:nvSpPr>
          <p:spPr bwMode="auto">
            <a:xfrm flipV="1">
              <a:off x="1741" y="551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25" name="Line 49"/>
            <p:cNvSpPr>
              <a:spLocks noChangeShapeType="1"/>
            </p:cNvSpPr>
            <p:nvPr/>
          </p:nvSpPr>
          <p:spPr bwMode="auto">
            <a:xfrm flipV="1">
              <a:off x="1753" y="562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830" name="Rectangle 54"/>
          <p:cNvSpPr>
            <a:spLocks noChangeArrowheads="1"/>
          </p:cNvSpPr>
          <p:nvPr/>
        </p:nvSpPr>
        <p:spPr bwMode="auto">
          <a:xfrm>
            <a:off x="492125" y="3711575"/>
            <a:ext cx="1711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Transmitter </a:t>
            </a:r>
            <a:r>
              <a:rPr lang="en-GB" sz="1600" b="1"/>
              <a:t>/</a:t>
            </a:r>
            <a:r>
              <a:rPr lang="en-GB" sz="1600"/>
              <a:t>Receiver</a:t>
            </a:r>
          </a:p>
        </p:txBody>
      </p:sp>
      <p:sp>
        <p:nvSpPr>
          <p:cNvPr id="75831" name="Rectangle 5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Optical sensors (Retro-reflective)</a:t>
            </a:r>
            <a:endParaRPr lang="en-GB"/>
          </a:p>
        </p:txBody>
      </p:sp>
      <p:sp>
        <p:nvSpPr>
          <p:cNvPr id="75832" name="Rectangle 56"/>
          <p:cNvSpPr>
            <a:spLocks noChangeArrowheads="1"/>
          </p:cNvSpPr>
          <p:nvPr/>
        </p:nvSpPr>
        <p:spPr bwMode="auto">
          <a:xfrm>
            <a:off x="381000" y="2117725"/>
            <a:ext cx="2990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Type : Retro reflective</a:t>
            </a:r>
          </a:p>
        </p:txBody>
      </p:sp>
    </p:spTree>
    <p:extLst>
      <p:ext uri="{BB962C8B-B14F-4D97-AF65-F5344CB8AC3E}">
        <p14:creationId xmlns:p14="http://schemas.microsoft.com/office/powerpoint/2010/main" val="1857338312"/>
      </p:ext>
    </p:extLst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utoShape 2"/>
          <p:cNvSpPr>
            <a:spLocks noChangeArrowheads="1"/>
          </p:cNvSpPr>
          <p:nvPr/>
        </p:nvSpPr>
        <p:spPr bwMode="auto">
          <a:xfrm rot="-5400000" flipH="1" flipV="1">
            <a:off x="4316412" y="1677988"/>
            <a:ext cx="1349375" cy="4159250"/>
          </a:xfrm>
          <a:custGeom>
            <a:avLst/>
            <a:gdLst>
              <a:gd name="G0" fmla="+- 6878 0 0"/>
              <a:gd name="G1" fmla="+- 21600 0 6878"/>
              <a:gd name="G2" fmla="*/ 6878 1 2"/>
              <a:gd name="G3" fmla="+- 21600 0 G2"/>
              <a:gd name="G4" fmla="+/ 6878 21600 2"/>
              <a:gd name="G5" fmla="+/ G1 0 2"/>
              <a:gd name="G6" fmla="*/ 21600 21600 6878"/>
              <a:gd name="G7" fmla="*/ G6 1 2"/>
              <a:gd name="G8" fmla="+- 21600 0 G7"/>
              <a:gd name="G9" fmla="*/ 21600 1 2"/>
              <a:gd name="G10" fmla="+- 6878 0 G9"/>
              <a:gd name="G11" fmla="?: G10 G8 0"/>
              <a:gd name="G12" fmla="?: G10 G7 21600"/>
              <a:gd name="T0" fmla="*/ 18161 w 21600"/>
              <a:gd name="T1" fmla="*/ 10800 h 21600"/>
              <a:gd name="T2" fmla="*/ 10800 w 21600"/>
              <a:gd name="T3" fmla="*/ 21600 h 21600"/>
              <a:gd name="T4" fmla="*/ 3439 w 21600"/>
              <a:gd name="T5" fmla="*/ 10800 h 21600"/>
              <a:gd name="T6" fmla="*/ 10800 w 21600"/>
              <a:gd name="T7" fmla="*/ 0 h 21600"/>
              <a:gd name="T8" fmla="*/ 5239 w 21600"/>
              <a:gd name="T9" fmla="*/ 5239 h 21600"/>
              <a:gd name="T10" fmla="*/ 16361 w 21600"/>
              <a:gd name="T11" fmla="*/ 1636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878" y="21600"/>
                </a:lnTo>
                <a:lnTo>
                  <a:pt x="14722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FF99">
                  <a:gamma/>
                  <a:tint val="70196"/>
                  <a:invGamma/>
                </a:srgbClr>
              </a:gs>
              <a:gs pos="100000">
                <a:srgbClr val="FFFF99"/>
              </a:gs>
            </a:gsLst>
            <a:lin ang="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7" name="Oval 3"/>
          <p:cNvSpPr>
            <a:spLocks noChangeArrowheads="1"/>
          </p:cNvSpPr>
          <p:nvPr/>
        </p:nvSpPr>
        <p:spPr bwMode="auto">
          <a:xfrm>
            <a:off x="2073275" y="3530600"/>
            <a:ext cx="273050" cy="12065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2139950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9" name="Oval 5"/>
          <p:cNvSpPr>
            <a:spLocks noChangeArrowheads="1"/>
          </p:cNvSpPr>
          <p:nvPr/>
        </p:nvSpPr>
        <p:spPr bwMode="auto">
          <a:xfrm>
            <a:off x="2447925" y="3768725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Oval 6"/>
          <p:cNvSpPr>
            <a:spLocks noChangeArrowheads="1"/>
          </p:cNvSpPr>
          <p:nvPr/>
        </p:nvSpPr>
        <p:spPr bwMode="auto">
          <a:xfrm>
            <a:off x="2073275" y="4054475"/>
            <a:ext cx="273050" cy="120650"/>
          </a:xfrm>
          <a:prstGeom prst="ellipse">
            <a:avLst/>
          </a:prstGeom>
          <a:solidFill>
            <a:srgbClr val="00CC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1" name="Arc 7"/>
          <p:cNvSpPr>
            <a:spLocks/>
          </p:cNvSpPr>
          <p:nvPr/>
        </p:nvSpPr>
        <p:spPr bwMode="auto">
          <a:xfrm>
            <a:off x="1808163" y="43989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Arc 8"/>
          <p:cNvSpPr>
            <a:spLocks/>
          </p:cNvSpPr>
          <p:nvPr/>
        </p:nvSpPr>
        <p:spPr bwMode="auto">
          <a:xfrm>
            <a:off x="1836738" y="44370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3" name="Oval 9"/>
          <p:cNvSpPr>
            <a:spLocks noChangeArrowheads="1"/>
          </p:cNvSpPr>
          <p:nvPr/>
        </p:nvSpPr>
        <p:spPr bwMode="auto">
          <a:xfrm>
            <a:off x="2447925" y="3502025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2139950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2101850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6" name="Rectangle 12"/>
          <p:cNvSpPr>
            <a:spLocks noChangeArrowheads="1"/>
          </p:cNvSpPr>
          <p:nvPr/>
        </p:nvSpPr>
        <p:spPr bwMode="auto">
          <a:xfrm>
            <a:off x="20764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7" name="Freeform 13"/>
          <p:cNvSpPr>
            <a:spLocks/>
          </p:cNvSpPr>
          <p:nvPr/>
        </p:nvSpPr>
        <p:spPr bwMode="auto">
          <a:xfrm>
            <a:off x="6848475" y="3067050"/>
            <a:ext cx="458788" cy="1373188"/>
          </a:xfrm>
          <a:custGeom>
            <a:avLst/>
            <a:gdLst>
              <a:gd name="T0" fmla="*/ 0 w 289"/>
              <a:gd name="T1" fmla="*/ 0 h 865"/>
              <a:gd name="T2" fmla="*/ 288 w 289"/>
              <a:gd name="T3" fmla="*/ 0 h 865"/>
              <a:gd name="T4" fmla="*/ 288 w 289"/>
              <a:gd name="T5" fmla="*/ 864 h 865"/>
              <a:gd name="T6" fmla="*/ 0 w 289"/>
              <a:gd name="T7" fmla="*/ 864 h 865"/>
              <a:gd name="T8" fmla="*/ 144 w 289"/>
              <a:gd name="T9" fmla="*/ 720 h 865"/>
              <a:gd name="T10" fmla="*/ 0 w 289"/>
              <a:gd name="T11" fmla="*/ 576 h 865"/>
              <a:gd name="T12" fmla="*/ 144 w 289"/>
              <a:gd name="T13" fmla="*/ 432 h 865"/>
              <a:gd name="T14" fmla="*/ 0 w 289"/>
              <a:gd name="T15" fmla="*/ 288 h 865"/>
              <a:gd name="T16" fmla="*/ 144 w 289"/>
              <a:gd name="T17" fmla="*/ 144 h 865"/>
              <a:gd name="T18" fmla="*/ 0 w 289"/>
              <a:gd name="T19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9" h="865">
                <a:moveTo>
                  <a:pt x="0" y="0"/>
                </a:moveTo>
                <a:lnTo>
                  <a:pt x="288" y="0"/>
                </a:lnTo>
                <a:lnTo>
                  <a:pt x="288" y="864"/>
                </a:lnTo>
                <a:lnTo>
                  <a:pt x="0" y="864"/>
                </a:lnTo>
                <a:lnTo>
                  <a:pt x="144" y="720"/>
                </a:lnTo>
                <a:lnTo>
                  <a:pt x="0" y="576"/>
                </a:lnTo>
                <a:lnTo>
                  <a:pt x="144" y="432"/>
                </a:lnTo>
                <a:lnTo>
                  <a:pt x="0" y="288"/>
                </a:lnTo>
                <a:lnTo>
                  <a:pt x="144" y="144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699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8" name="Rectangle 14"/>
          <p:cNvSpPr>
            <a:spLocks noChangeArrowheads="1"/>
          </p:cNvSpPr>
          <p:nvPr/>
        </p:nvSpPr>
        <p:spPr bwMode="auto">
          <a:xfrm>
            <a:off x="6648450" y="4857750"/>
            <a:ext cx="15049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Reflector (prismatic)</a:t>
            </a:r>
          </a:p>
        </p:txBody>
      </p:sp>
      <p:grpSp>
        <p:nvGrpSpPr>
          <p:cNvPr id="77839" name="Group 15"/>
          <p:cNvGrpSpPr>
            <a:grpSpLocks/>
          </p:cNvGrpSpPr>
          <p:nvPr/>
        </p:nvGrpSpPr>
        <p:grpSpPr bwMode="auto">
          <a:xfrm>
            <a:off x="3063875" y="2627313"/>
            <a:ext cx="4997450" cy="2020887"/>
            <a:chOff x="1930" y="1655"/>
            <a:chExt cx="3148" cy="1273"/>
          </a:xfrm>
        </p:grpSpPr>
        <p:sp>
          <p:nvSpPr>
            <p:cNvPr id="77840" name="Arc 16"/>
            <p:cNvSpPr>
              <a:spLocks/>
            </p:cNvSpPr>
            <p:nvPr/>
          </p:nvSpPr>
          <p:spPr bwMode="auto">
            <a:xfrm rot="20460000">
              <a:off x="1930" y="1655"/>
              <a:ext cx="3144" cy="1191"/>
            </a:xfrm>
            <a:custGeom>
              <a:avLst/>
              <a:gdLst>
                <a:gd name="G0" fmla="+- 7 0 0"/>
                <a:gd name="G1" fmla="+- 21600 0 0"/>
                <a:gd name="G2" fmla="+- 21600 0 0"/>
                <a:gd name="T0" fmla="*/ 0 w 21607"/>
                <a:gd name="T1" fmla="*/ 0 h 23451"/>
                <a:gd name="T2" fmla="*/ 21528 w 21607"/>
                <a:gd name="T3" fmla="*/ 23451 h 23451"/>
                <a:gd name="T4" fmla="*/ 7 w 21607"/>
                <a:gd name="T5" fmla="*/ 21600 h 23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7" h="23451" fill="none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6" y="0"/>
                    <a:pt x="21607" y="9670"/>
                    <a:pt x="21607" y="21600"/>
                  </a:cubicBezTo>
                  <a:cubicBezTo>
                    <a:pt x="21607" y="22217"/>
                    <a:pt x="21580" y="22835"/>
                    <a:pt x="21527" y="23450"/>
                  </a:cubicBezTo>
                </a:path>
                <a:path w="21607" h="23451" stroke="0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6" y="0"/>
                    <a:pt x="21607" y="9670"/>
                    <a:pt x="21607" y="21600"/>
                  </a:cubicBezTo>
                  <a:cubicBezTo>
                    <a:pt x="21607" y="22217"/>
                    <a:pt x="21580" y="22835"/>
                    <a:pt x="21527" y="23450"/>
                  </a:cubicBezTo>
                  <a:lnTo>
                    <a:pt x="7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1" name="Arc 17"/>
            <p:cNvSpPr>
              <a:spLocks/>
            </p:cNvSpPr>
            <p:nvPr/>
          </p:nvSpPr>
          <p:spPr bwMode="auto">
            <a:xfrm rot="11940000">
              <a:off x="1935" y="1738"/>
              <a:ext cx="3143" cy="11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80 w 21600"/>
                <a:gd name="T1" fmla="*/ 23452 h 23452"/>
                <a:gd name="T2" fmla="*/ 21593 w 21600"/>
                <a:gd name="T3" fmla="*/ 0 h 23452"/>
                <a:gd name="T4" fmla="*/ 21600 w 21600"/>
                <a:gd name="T5" fmla="*/ 21600 h 2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452" fill="none" extrusionOk="0">
                  <a:moveTo>
                    <a:pt x="79" y="23452"/>
                  </a:moveTo>
                  <a:cubicBezTo>
                    <a:pt x="26" y="22836"/>
                    <a:pt x="0" y="22218"/>
                    <a:pt x="0" y="21600"/>
                  </a:cubicBezTo>
                  <a:cubicBezTo>
                    <a:pt x="-1" y="9673"/>
                    <a:pt x="9666" y="3"/>
                    <a:pt x="21593" y="0"/>
                  </a:cubicBezTo>
                </a:path>
                <a:path w="21600" h="23452" stroke="0" extrusionOk="0">
                  <a:moveTo>
                    <a:pt x="79" y="23452"/>
                  </a:moveTo>
                  <a:cubicBezTo>
                    <a:pt x="26" y="22836"/>
                    <a:pt x="0" y="22218"/>
                    <a:pt x="0" y="21600"/>
                  </a:cubicBezTo>
                  <a:cubicBezTo>
                    <a:pt x="-1" y="9673"/>
                    <a:pt x="9666" y="3"/>
                    <a:pt x="21593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842" name="Line 18"/>
          <p:cNvSpPr>
            <a:spLocks noChangeShapeType="1"/>
          </p:cNvSpPr>
          <p:nvPr/>
        </p:nvSpPr>
        <p:spPr bwMode="auto">
          <a:xfrm>
            <a:off x="2905125" y="3619500"/>
            <a:ext cx="2066925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3" name="Rectangle 19"/>
          <p:cNvSpPr>
            <a:spLocks noChangeArrowheads="1"/>
          </p:cNvSpPr>
          <p:nvPr/>
        </p:nvSpPr>
        <p:spPr bwMode="auto">
          <a:xfrm>
            <a:off x="4959350" y="3921125"/>
            <a:ext cx="111125" cy="1092200"/>
          </a:xfrm>
          <a:prstGeom prst="rect">
            <a:avLst/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4" name="Line 20"/>
          <p:cNvSpPr>
            <a:spLocks noChangeShapeType="1"/>
          </p:cNvSpPr>
          <p:nvPr/>
        </p:nvSpPr>
        <p:spPr bwMode="auto">
          <a:xfrm flipV="1">
            <a:off x="5083175" y="3467100"/>
            <a:ext cx="1808163" cy="17780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5" name="Line 21"/>
          <p:cNvSpPr>
            <a:spLocks noChangeShapeType="1"/>
          </p:cNvSpPr>
          <p:nvPr/>
        </p:nvSpPr>
        <p:spPr bwMode="auto">
          <a:xfrm flipV="1">
            <a:off x="2914650" y="3362325"/>
            <a:ext cx="2076450" cy="19050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6" name="Line 22"/>
          <p:cNvSpPr>
            <a:spLocks noChangeShapeType="1"/>
          </p:cNvSpPr>
          <p:nvPr/>
        </p:nvSpPr>
        <p:spPr bwMode="auto">
          <a:xfrm flipV="1">
            <a:off x="4953000" y="3178175"/>
            <a:ext cx="2000250" cy="184150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7" name="Line 23"/>
          <p:cNvSpPr>
            <a:spLocks noChangeShapeType="1"/>
          </p:cNvSpPr>
          <p:nvPr/>
        </p:nvSpPr>
        <p:spPr bwMode="auto">
          <a:xfrm flipH="1">
            <a:off x="6891338" y="3176588"/>
            <a:ext cx="57150" cy="293687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8" name="Line 24"/>
          <p:cNvSpPr>
            <a:spLocks noChangeShapeType="1"/>
          </p:cNvSpPr>
          <p:nvPr/>
        </p:nvSpPr>
        <p:spPr bwMode="auto">
          <a:xfrm flipH="1">
            <a:off x="6918325" y="3179763"/>
            <a:ext cx="30163" cy="165100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9" name="Line 25"/>
          <p:cNvSpPr>
            <a:spLocks noChangeShapeType="1"/>
          </p:cNvSpPr>
          <p:nvPr/>
        </p:nvSpPr>
        <p:spPr bwMode="auto">
          <a:xfrm flipH="1">
            <a:off x="2905125" y="3638550"/>
            <a:ext cx="2219325" cy="209550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50" name="Line 26"/>
          <p:cNvSpPr>
            <a:spLocks noChangeShapeType="1"/>
          </p:cNvSpPr>
          <p:nvPr/>
        </p:nvSpPr>
        <p:spPr bwMode="auto">
          <a:xfrm flipV="1">
            <a:off x="4791075" y="3892550"/>
            <a:ext cx="2143125" cy="3175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51" name="Line 27"/>
          <p:cNvSpPr>
            <a:spLocks noChangeShapeType="1"/>
          </p:cNvSpPr>
          <p:nvPr/>
        </p:nvSpPr>
        <p:spPr bwMode="auto">
          <a:xfrm>
            <a:off x="2905125" y="3619500"/>
            <a:ext cx="2066925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52" name="Line 28"/>
          <p:cNvSpPr>
            <a:spLocks noChangeShapeType="1"/>
          </p:cNvSpPr>
          <p:nvPr/>
        </p:nvSpPr>
        <p:spPr bwMode="auto">
          <a:xfrm>
            <a:off x="4953000" y="3619500"/>
            <a:ext cx="1990725" cy="0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53" name="Line 29"/>
          <p:cNvSpPr>
            <a:spLocks noChangeShapeType="1"/>
          </p:cNvSpPr>
          <p:nvPr/>
        </p:nvSpPr>
        <p:spPr bwMode="auto">
          <a:xfrm>
            <a:off x="2905125" y="3895725"/>
            <a:ext cx="1924050" cy="0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54" name="Line 30"/>
          <p:cNvSpPr>
            <a:spLocks noChangeShapeType="1"/>
          </p:cNvSpPr>
          <p:nvPr/>
        </p:nvSpPr>
        <p:spPr bwMode="auto">
          <a:xfrm>
            <a:off x="6934200" y="3622675"/>
            <a:ext cx="0" cy="136525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55" name="Line 31"/>
          <p:cNvSpPr>
            <a:spLocks noChangeShapeType="1"/>
          </p:cNvSpPr>
          <p:nvPr/>
        </p:nvSpPr>
        <p:spPr bwMode="auto">
          <a:xfrm>
            <a:off x="6932613" y="3736975"/>
            <a:ext cx="0" cy="161925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56" name="Rectangle 32"/>
          <p:cNvSpPr>
            <a:spLocks noChangeArrowheads="1"/>
          </p:cNvSpPr>
          <p:nvPr/>
        </p:nvSpPr>
        <p:spPr bwMode="auto">
          <a:xfrm>
            <a:off x="2444750" y="3498850"/>
            <a:ext cx="2857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200" b="1"/>
              <a:t>T</a:t>
            </a:r>
          </a:p>
          <a:p>
            <a:pPr algn="l" defTabSz="762000">
              <a:spcBef>
                <a:spcPct val="50000"/>
              </a:spcBef>
            </a:pPr>
            <a:r>
              <a:rPr lang="en-GB" sz="1200" b="1"/>
              <a:t>R</a:t>
            </a:r>
          </a:p>
        </p:txBody>
      </p:sp>
      <p:grpSp>
        <p:nvGrpSpPr>
          <p:cNvPr id="77857" name="Group 33"/>
          <p:cNvGrpSpPr>
            <a:grpSpLocks/>
          </p:cNvGrpSpPr>
          <p:nvPr/>
        </p:nvGrpSpPr>
        <p:grpSpPr bwMode="auto">
          <a:xfrm>
            <a:off x="7808913" y="1643063"/>
            <a:ext cx="725487" cy="973137"/>
            <a:chOff x="1662" y="275"/>
            <a:chExt cx="457" cy="613"/>
          </a:xfrm>
        </p:grpSpPr>
        <p:sp>
          <p:nvSpPr>
            <p:cNvPr id="77858" name="Line 34"/>
            <p:cNvSpPr>
              <a:spLocks noChangeShapeType="1"/>
            </p:cNvSpPr>
            <p:nvPr/>
          </p:nvSpPr>
          <p:spPr bwMode="auto">
            <a:xfrm flipV="1">
              <a:off x="1777" y="275"/>
              <a:ext cx="0" cy="197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9" name="Line 35"/>
            <p:cNvSpPr>
              <a:spLocks noChangeShapeType="1"/>
            </p:cNvSpPr>
            <p:nvPr/>
          </p:nvSpPr>
          <p:spPr bwMode="auto">
            <a:xfrm>
              <a:off x="1780" y="690"/>
              <a:ext cx="0" cy="198"/>
            </a:xfrm>
            <a:prstGeom prst="line">
              <a:avLst/>
            </a:prstGeom>
            <a:noFill/>
            <a:ln w="12699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60" name="Line 36"/>
            <p:cNvSpPr>
              <a:spLocks noChangeShapeType="1"/>
            </p:cNvSpPr>
            <p:nvPr/>
          </p:nvSpPr>
          <p:spPr bwMode="auto">
            <a:xfrm>
              <a:off x="1886" y="587"/>
              <a:ext cx="233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61" name="Rectangle 37"/>
            <p:cNvSpPr>
              <a:spLocks noChangeArrowheads="1"/>
            </p:cNvSpPr>
            <p:nvPr/>
          </p:nvSpPr>
          <p:spPr bwMode="auto">
            <a:xfrm>
              <a:off x="1662" y="476"/>
              <a:ext cx="234" cy="226"/>
            </a:xfrm>
            <a:prstGeom prst="rect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7862" name="Group 38"/>
            <p:cNvGrpSpPr>
              <a:grpSpLocks/>
            </p:cNvGrpSpPr>
            <p:nvPr/>
          </p:nvGrpSpPr>
          <p:grpSpPr bwMode="auto">
            <a:xfrm>
              <a:off x="1686" y="491"/>
              <a:ext cx="60" cy="59"/>
              <a:chOff x="1686" y="491"/>
              <a:chExt cx="60" cy="59"/>
            </a:xfrm>
          </p:grpSpPr>
          <p:sp>
            <p:nvSpPr>
              <p:cNvPr id="77863" name="AutoShape 39"/>
              <p:cNvSpPr>
                <a:spLocks noChangeArrowheads="1"/>
              </p:cNvSpPr>
              <p:nvPr/>
            </p:nvSpPr>
            <p:spPr bwMode="auto">
              <a:xfrm>
                <a:off x="1686" y="491"/>
                <a:ext cx="60" cy="59"/>
              </a:xfrm>
              <a:prstGeom prst="diamond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64" name="Line 40"/>
              <p:cNvSpPr>
                <a:spLocks noChangeShapeType="1"/>
              </p:cNvSpPr>
              <p:nvPr/>
            </p:nvSpPr>
            <p:spPr bwMode="auto">
              <a:xfrm>
                <a:off x="1707" y="497"/>
                <a:ext cx="0" cy="48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65" name="Line 41"/>
              <p:cNvSpPr>
                <a:spLocks noChangeShapeType="1"/>
              </p:cNvSpPr>
              <p:nvPr/>
            </p:nvSpPr>
            <p:spPr bwMode="auto">
              <a:xfrm>
                <a:off x="1725" y="496"/>
                <a:ext cx="0" cy="49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7866" name="Freeform 42"/>
            <p:cNvSpPr>
              <a:spLocks/>
            </p:cNvSpPr>
            <p:nvPr/>
          </p:nvSpPr>
          <p:spPr bwMode="auto">
            <a:xfrm>
              <a:off x="1928" y="530"/>
              <a:ext cx="68" cy="30"/>
            </a:xfrm>
            <a:custGeom>
              <a:avLst/>
              <a:gdLst>
                <a:gd name="T0" fmla="*/ 0 w 68"/>
                <a:gd name="T1" fmla="*/ 29 h 30"/>
                <a:gd name="T2" fmla="*/ 19 w 68"/>
                <a:gd name="T3" fmla="*/ 29 h 30"/>
                <a:gd name="T4" fmla="*/ 19 w 68"/>
                <a:gd name="T5" fmla="*/ 0 h 30"/>
                <a:gd name="T6" fmla="*/ 47 w 68"/>
                <a:gd name="T7" fmla="*/ 0 h 30"/>
                <a:gd name="T8" fmla="*/ 47 w 68"/>
                <a:gd name="T9" fmla="*/ 29 h 30"/>
                <a:gd name="T10" fmla="*/ 67 w 68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30">
                  <a:moveTo>
                    <a:pt x="0" y="29"/>
                  </a:moveTo>
                  <a:lnTo>
                    <a:pt x="19" y="29"/>
                  </a:lnTo>
                  <a:lnTo>
                    <a:pt x="19" y="0"/>
                  </a:lnTo>
                  <a:lnTo>
                    <a:pt x="47" y="0"/>
                  </a:lnTo>
                  <a:lnTo>
                    <a:pt x="47" y="29"/>
                  </a:lnTo>
                  <a:lnTo>
                    <a:pt x="67" y="29"/>
                  </a:lnTo>
                </a:path>
              </a:pathLst>
            </a:custGeom>
            <a:noFill/>
            <a:ln w="12699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7867" name="Group 43"/>
            <p:cNvGrpSpPr>
              <a:grpSpLocks/>
            </p:cNvGrpSpPr>
            <p:nvPr/>
          </p:nvGrpSpPr>
          <p:grpSpPr bwMode="auto">
            <a:xfrm>
              <a:off x="1718" y="658"/>
              <a:ext cx="115" cy="15"/>
              <a:chOff x="1718" y="658"/>
              <a:chExt cx="115" cy="15"/>
            </a:xfrm>
          </p:grpSpPr>
          <p:sp>
            <p:nvSpPr>
              <p:cNvPr id="77868" name="Line 44"/>
              <p:cNvSpPr>
                <a:spLocks noChangeShapeType="1"/>
              </p:cNvSpPr>
              <p:nvPr/>
            </p:nvSpPr>
            <p:spPr bwMode="auto">
              <a:xfrm>
                <a:off x="1718" y="673"/>
                <a:ext cx="3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69" name="Line 45"/>
              <p:cNvSpPr>
                <a:spLocks noChangeShapeType="1"/>
              </p:cNvSpPr>
              <p:nvPr/>
            </p:nvSpPr>
            <p:spPr bwMode="auto">
              <a:xfrm>
                <a:off x="1800" y="673"/>
                <a:ext cx="33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70" name="Line 46"/>
              <p:cNvSpPr>
                <a:spLocks noChangeShapeType="1"/>
              </p:cNvSpPr>
              <p:nvPr/>
            </p:nvSpPr>
            <p:spPr bwMode="auto">
              <a:xfrm flipV="1">
                <a:off x="1756" y="658"/>
                <a:ext cx="44" cy="15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7871" name="Group 47"/>
            <p:cNvGrpSpPr>
              <a:grpSpLocks/>
            </p:cNvGrpSpPr>
            <p:nvPr/>
          </p:nvGrpSpPr>
          <p:grpSpPr bwMode="auto">
            <a:xfrm>
              <a:off x="1696" y="583"/>
              <a:ext cx="90" cy="46"/>
              <a:chOff x="1696" y="583"/>
              <a:chExt cx="90" cy="46"/>
            </a:xfrm>
          </p:grpSpPr>
          <p:sp>
            <p:nvSpPr>
              <p:cNvPr id="77872" name="Line 48"/>
              <p:cNvSpPr>
                <a:spLocks noChangeShapeType="1"/>
              </p:cNvSpPr>
              <p:nvPr/>
            </p:nvSpPr>
            <p:spPr bwMode="auto">
              <a:xfrm>
                <a:off x="1696" y="606"/>
                <a:ext cx="25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73" name="Line 49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74" name="Line 50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75" name="Line 51"/>
              <p:cNvSpPr>
                <a:spLocks noChangeShapeType="1"/>
              </p:cNvSpPr>
              <p:nvPr/>
            </p:nvSpPr>
            <p:spPr bwMode="auto">
              <a:xfrm flipH="1">
                <a:off x="1722" y="606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76" name="Line 52"/>
              <p:cNvSpPr>
                <a:spLocks noChangeShapeType="1"/>
              </p:cNvSpPr>
              <p:nvPr/>
            </p:nvSpPr>
            <p:spPr bwMode="auto">
              <a:xfrm>
                <a:off x="1754" y="606"/>
                <a:ext cx="32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77" name="Line 53"/>
              <p:cNvSpPr>
                <a:spLocks noChangeShapeType="1"/>
              </p:cNvSpPr>
              <p:nvPr/>
            </p:nvSpPr>
            <p:spPr bwMode="auto">
              <a:xfrm>
                <a:off x="1754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7878" name="Line 54"/>
            <p:cNvSpPr>
              <a:spLocks noChangeShapeType="1"/>
            </p:cNvSpPr>
            <p:nvPr/>
          </p:nvSpPr>
          <p:spPr bwMode="auto">
            <a:xfrm flipV="1">
              <a:off x="1741" y="551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79" name="Line 55"/>
            <p:cNvSpPr>
              <a:spLocks noChangeShapeType="1"/>
            </p:cNvSpPr>
            <p:nvPr/>
          </p:nvSpPr>
          <p:spPr bwMode="auto">
            <a:xfrm flipV="1">
              <a:off x="1753" y="562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884" name="Rectangle 60"/>
          <p:cNvSpPr>
            <a:spLocks noChangeArrowheads="1"/>
          </p:cNvSpPr>
          <p:nvPr/>
        </p:nvSpPr>
        <p:spPr bwMode="auto">
          <a:xfrm>
            <a:off x="492125" y="3711575"/>
            <a:ext cx="1711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Transmitter </a:t>
            </a:r>
            <a:r>
              <a:rPr lang="en-GB" sz="1600" b="1"/>
              <a:t>/</a:t>
            </a:r>
            <a:r>
              <a:rPr lang="en-GB" sz="1600"/>
              <a:t>Receiver</a:t>
            </a:r>
          </a:p>
        </p:txBody>
      </p:sp>
      <p:sp>
        <p:nvSpPr>
          <p:cNvPr id="77885" name="Rectangle 6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Optical sensors (Retro-reflective)</a:t>
            </a:r>
            <a:endParaRPr lang="en-GB"/>
          </a:p>
        </p:txBody>
      </p:sp>
      <p:sp>
        <p:nvSpPr>
          <p:cNvPr id="77886" name="Rectangle 62"/>
          <p:cNvSpPr>
            <a:spLocks noChangeArrowheads="1"/>
          </p:cNvSpPr>
          <p:nvPr/>
        </p:nvSpPr>
        <p:spPr bwMode="auto">
          <a:xfrm>
            <a:off x="381000" y="2117725"/>
            <a:ext cx="2990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Type : Retro reflective</a:t>
            </a:r>
          </a:p>
        </p:txBody>
      </p:sp>
    </p:spTree>
    <p:extLst>
      <p:ext uri="{BB962C8B-B14F-4D97-AF65-F5344CB8AC3E}">
        <p14:creationId xmlns:p14="http://schemas.microsoft.com/office/powerpoint/2010/main" val="643156722"/>
      </p:ext>
    </p:extLst>
  </p:cSld>
  <p:clrMapOvr>
    <a:masterClrMapping/>
  </p:clrMapOvr>
  <p:transition spd="med" advTm="2000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2"/>
          <p:cNvSpPr>
            <a:spLocks noChangeArrowheads="1"/>
          </p:cNvSpPr>
          <p:nvPr/>
        </p:nvSpPr>
        <p:spPr bwMode="auto">
          <a:xfrm rot="-5400000" flipH="1" flipV="1">
            <a:off x="4316412" y="1677988"/>
            <a:ext cx="1349375" cy="4159250"/>
          </a:xfrm>
          <a:custGeom>
            <a:avLst/>
            <a:gdLst>
              <a:gd name="G0" fmla="+- 6878 0 0"/>
              <a:gd name="G1" fmla="+- 21600 0 6878"/>
              <a:gd name="G2" fmla="*/ 6878 1 2"/>
              <a:gd name="G3" fmla="+- 21600 0 G2"/>
              <a:gd name="G4" fmla="+/ 6878 21600 2"/>
              <a:gd name="G5" fmla="+/ G1 0 2"/>
              <a:gd name="G6" fmla="*/ 21600 21600 6878"/>
              <a:gd name="G7" fmla="*/ G6 1 2"/>
              <a:gd name="G8" fmla="+- 21600 0 G7"/>
              <a:gd name="G9" fmla="*/ 21600 1 2"/>
              <a:gd name="G10" fmla="+- 6878 0 G9"/>
              <a:gd name="G11" fmla="?: G10 G8 0"/>
              <a:gd name="G12" fmla="?: G10 G7 21600"/>
              <a:gd name="T0" fmla="*/ 18161 w 21600"/>
              <a:gd name="T1" fmla="*/ 10800 h 21600"/>
              <a:gd name="T2" fmla="*/ 10800 w 21600"/>
              <a:gd name="T3" fmla="*/ 21600 h 21600"/>
              <a:gd name="T4" fmla="*/ 3439 w 21600"/>
              <a:gd name="T5" fmla="*/ 10800 h 21600"/>
              <a:gd name="T6" fmla="*/ 10800 w 21600"/>
              <a:gd name="T7" fmla="*/ 0 h 21600"/>
              <a:gd name="T8" fmla="*/ 5239 w 21600"/>
              <a:gd name="T9" fmla="*/ 5239 h 21600"/>
              <a:gd name="T10" fmla="*/ 16361 w 21600"/>
              <a:gd name="T11" fmla="*/ 1636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878" y="21600"/>
                </a:lnTo>
                <a:lnTo>
                  <a:pt x="14722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FF99">
                  <a:gamma/>
                  <a:tint val="70196"/>
                  <a:invGamma/>
                </a:srgbClr>
              </a:gs>
              <a:gs pos="100000">
                <a:srgbClr val="FFFF99"/>
              </a:gs>
            </a:gsLst>
            <a:lin ang="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5" name="Oval 3"/>
          <p:cNvSpPr>
            <a:spLocks noChangeArrowheads="1"/>
          </p:cNvSpPr>
          <p:nvPr/>
        </p:nvSpPr>
        <p:spPr bwMode="auto">
          <a:xfrm>
            <a:off x="2073275" y="3530600"/>
            <a:ext cx="273050" cy="12065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2139950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2447925" y="3768725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8" name="Oval 6"/>
          <p:cNvSpPr>
            <a:spLocks noChangeArrowheads="1"/>
          </p:cNvSpPr>
          <p:nvPr/>
        </p:nvSpPr>
        <p:spPr bwMode="auto">
          <a:xfrm>
            <a:off x="2073275" y="4054475"/>
            <a:ext cx="273050" cy="120650"/>
          </a:xfrm>
          <a:prstGeom prst="ellipse">
            <a:avLst/>
          </a:prstGeom>
          <a:solidFill>
            <a:srgbClr val="00CC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9" name="Arc 7"/>
          <p:cNvSpPr>
            <a:spLocks/>
          </p:cNvSpPr>
          <p:nvPr/>
        </p:nvSpPr>
        <p:spPr bwMode="auto">
          <a:xfrm>
            <a:off x="1808163" y="43989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0" name="Arc 8"/>
          <p:cNvSpPr>
            <a:spLocks/>
          </p:cNvSpPr>
          <p:nvPr/>
        </p:nvSpPr>
        <p:spPr bwMode="auto">
          <a:xfrm>
            <a:off x="1836738" y="44370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1" name="Oval 9"/>
          <p:cNvSpPr>
            <a:spLocks noChangeArrowheads="1"/>
          </p:cNvSpPr>
          <p:nvPr/>
        </p:nvSpPr>
        <p:spPr bwMode="auto">
          <a:xfrm>
            <a:off x="2447925" y="3502025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2139950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2101850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4" name="Rectangle 12"/>
          <p:cNvSpPr>
            <a:spLocks noChangeArrowheads="1"/>
          </p:cNvSpPr>
          <p:nvPr/>
        </p:nvSpPr>
        <p:spPr bwMode="auto">
          <a:xfrm>
            <a:off x="20764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5" name="Freeform 13"/>
          <p:cNvSpPr>
            <a:spLocks/>
          </p:cNvSpPr>
          <p:nvPr/>
        </p:nvSpPr>
        <p:spPr bwMode="auto">
          <a:xfrm>
            <a:off x="6848475" y="3067050"/>
            <a:ext cx="458788" cy="1373188"/>
          </a:xfrm>
          <a:custGeom>
            <a:avLst/>
            <a:gdLst>
              <a:gd name="T0" fmla="*/ 0 w 289"/>
              <a:gd name="T1" fmla="*/ 0 h 865"/>
              <a:gd name="T2" fmla="*/ 288 w 289"/>
              <a:gd name="T3" fmla="*/ 0 h 865"/>
              <a:gd name="T4" fmla="*/ 288 w 289"/>
              <a:gd name="T5" fmla="*/ 864 h 865"/>
              <a:gd name="T6" fmla="*/ 0 w 289"/>
              <a:gd name="T7" fmla="*/ 864 h 865"/>
              <a:gd name="T8" fmla="*/ 144 w 289"/>
              <a:gd name="T9" fmla="*/ 720 h 865"/>
              <a:gd name="T10" fmla="*/ 0 w 289"/>
              <a:gd name="T11" fmla="*/ 576 h 865"/>
              <a:gd name="T12" fmla="*/ 144 w 289"/>
              <a:gd name="T13" fmla="*/ 432 h 865"/>
              <a:gd name="T14" fmla="*/ 0 w 289"/>
              <a:gd name="T15" fmla="*/ 288 h 865"/>
              <a:gd name="T16" fmla="*/ 144 w 289"/>
              <a:gd name="T17" fmla="*/ 144 h 865"/>
              <a:gd name="T18" fmla="*/ 0 w 289"/>
              <a:gd name="T19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9" h="865">
                <a:moveTo>
                  <a:pt x="0" y="0"/>
                </a:moveTo>
                <a:lnTo>
                  <a:pt x="288" y="0"/>
                </a:lnTo>
                <a:lnTo>
                  <a:pt x="288" y="864"/>
                </a:lnTo>
                <a:lnTo>
                  <a:pt x="0" y="864"/>
                </a:lnTo>
                <a:lnTo>
                  <a:pt x="144" y="720"/>
                </a:lnTo>
                <a:lnTo>
                  <a:pt x="0" y="576"/>
                </a:lnTo>
                <a:lnTo>
                  <a:pt x="144" y="432"/>
                </a:lnTo>
                <a:lnTo>
                  <a:pt x="0" y="288"/>
                </a:lnTo>
                <a:lnTo>
                  <a:pt x="144" y="144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699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6" name="Rectangle 14"/>
          <p:cNvSpPr>
            <a:spLocks noChangeArrowheads="1"/>
          </p:cNvSpPr>
          <p:nvPr/>
        </p:nvSpPr>
        <p:spPr bwMode="auto">
          <a:xfrm>
            <a:off x="6648450" y="4857750"/>
            <a:ext cx="1657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Reflector (prismatic)</a:t>
            </a:r>
          </a:p>
        </p:txBody>
      </p:sp>
      <p:grpSp>
        <p:nvGrpSpPr>
          <p:cNvPr id="79887" name="Group 15"/>
          <p:cNvGrpSpPr>
            <a:grpSpLocks/>
          </p:cNvGrpSpPr>
          <p:nvPr/>
        </p:nvGrpSpPr>
        <p:grpSpPr bwMode="auto">
          <a:xfrm>
            <a:off x="3063875" y="2627313"/>
            <a:ext cx="4997450" cy="2020887"/>
            <a:chOff x="1930" y="1655"/>
            <a:chExt cx="3148" cy="1273"/>
          </a:xfrm>
        </p:grpSpPr>
        <p:sp>
          <p:nvSpPr>
            <p:cNvPr id="79888" name="Arc 16"/>
            <p:cNvSpPr>
              <a:spLocks/>
            </p:cNvSpPr>
            <p:nvPr/>
          </p:nvSpPr>
          <p:spPr bwMode="auto">
            <a:xfrm rot="20460000">
              <a:off x="1930" y="1655"/>
              <a:ext cx="3144" cy="1191"/>
            </a:xfrm>
            <a:custGeom>
              <a:avLst/>
              <a:gdLst>
                <a:gd name="G0" fmla="+- 7 0 0"/>
                <a:gd name="G1" fmla="+- 21600 0 0"/>
                <a:gd name="G2" fmla="+- 21600 0 0"/>
                <a:gd name="T0" fmla="*/ 0 w 21607"/>
                <a:gd name="T1" fmla="*/ 0 h 23451"/>
                <a:gd name="T2" fmla="*/ 21528 w 21607"/>
                <a:gd name="T3" fmla="*/ 23451 h 23451"/>
                <a:gd name="T4" fmla="*/ 7 w 21607"/>
                <a:gd name="T5" fmla="*/ 21600 h 23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7" h="23451" fill="none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6" y="0"/>
                    <a:pt x="21607" y="9670"/>
                    <a:pt x="21607" y="21600"/>
                  </a:cubicBezTo>
                  <a:cubicBezTo>
                    <a:pt x="21607" y="22217"/>
                    <a:pt x="21580" y="22835"/>
                    <a:pt x="21527" y="23450"/>
                  </a:cubicBezTo>
                </a:path>
                <a:path w="21607" h="23451" stroke="0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6" y="0"/>
                    <a:pt x="21607" y="9670"/>
                    <a:pt x="21607" y="21600"/>
                  </a:cubicBezTo>
                  <a:cubicBezTo>
                    <a:pt x="21607" y="22217"/>
                    <a:pt x="21580" y="22835"/>
                    <a:pt x="21527" y="23450"/>
                  </a:cubicBezTo>
                  <a:lnTo>
                    <a:pt x="7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9" name="Arc 17"/>
            <p:cNvSpPr>
              <a:spLocks/>
            </p:cNvSpPr>
            <p:nvPr/>
          </p:nvSpPr>
          <p:spPr bwMode="auto">
            <a:xfrm rot="11940000">
              <a:off x="1935" y="1738"/>
              <a:ext cx="3143" cy="11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80 w 21600"/>
                <a:gd name="T1" fmla="*/ 23452 h 23452"/>
                <a:gd name="T2" fmla="*/ 21593 w 21600"/>
                <a:gd name="T3" fmla="*/ 0 h 23452"/>
                <a:gd name="T4" fmla="*/ 21600 w 21600"/>
                <a:gd name="T5" fmla="*/ 21600 h 2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452" fill="none" extrusionOk="0">
                  <a:moveTo>
                    <a:pt x="79" y="23452"/>
                  </a:moveTo>
                  <a:cubicBezTo>
                    <a:pt x="26" y="22836"/>
                    <a:pt x="0" y="22218"/>
                    <a:pt x="0" y="21600"/>
                  </a:cubicBezTo>
                  <a:cubicBezTo>
                    <a:pt x="-1" y="9673"/>
                    <a:pt x="9666" y="3"/>
                    <a:pt x="21593" y="0"/>
                  </a:cubicBezTo>
                </a:path>
                <a:path w="21600" h="23452" stroke="0" extrusionOk="0">
                  <a:moveTo>
                    <a:pt x="79" y="23452"/>
                  </a:moveTo>
                  <a:cubicBezTo>
                    <a:pt x="26" y="22836"/>
                    <a:pt x="0" y="22218"/>
                    <a:pt x="0" y="21600"/>
                  </a:cubicBezTo>
                  <a:cubicBezTo>
                    <a:pt x="-1" y="9673"/>
                    <a:pt x="9666" y="3"/>
                    <a:pt x="21593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890" name="Line 18"/>
          <p:cNvSpPr>
            <a:spLocks noChangeShapeType="1"/>
          </p:cNvSpPr>
          <p:nvPr/>
        </p:nvSpPr>
        <p:spPr bwMode="auto">
          <a:xfrm>
            <a:off x="2905125" y="3619500"/>
            <a:ext cx="2066925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1" name="Rectangle 19"/>
          <p:cNvSpPr>
            <a:spLocks noChangeArrowheads="1"/>
          </p:cNvSpPr>
          <p:nvPr/>
        </p:nvSpPr>
        <p:spPr bwMode="auto">
          <a:xfrm>
            <a:off x="4959350" y="4235450"/>
            <a:ext cx="111125" cy="1092200"/>
          </a:xfrm>
          <a:prstGeom prst="rect">
            <a:avLst/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2" name="Line 20"/>
          <p:cNvSpPr>
            <a:spLocks noChangeShapeType="1"/>
          </p:cNvSpPr>
          <p:nvPr/>
        </p:nvSpPr>
        <p:spPr bwMode="auto">
          <a:xfrm flipV="1">
            <a:off x="5083175" y="3467100"/>
            <a:ext cx="1808163" cy="17780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3" name="Line 21"/>
          <p:cNvSpPr>
            <a:spLocks noChangeShapeType="1"/>
          </p:cNvSpPr>
          <p:nvPr/>
        </p:nvSpPr>
        <p:spPr bwMode="auto">
          <a:xfrm flipV="1">
            <a:off x="2914650" y="3362325"/>
            <a:ext cx="2076450" cy="19050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4" name="Line 22"/>
          <p:cNvSpPr>
            <a:spLocks noChangeShapeType="1"/>
          </p:cNvSpPr>
          <p:nvPr/>
        </p:nvSpPr>
        <p:spPr bwMode="auto">
          <a:xfrm flipV="1">
            <a:off x="4953000" y="3178175"/>
            <a:ext cx="2000250" cy="184150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5" name="Line 23"/>
          <p:cNvSpPr>
            <a:spLocks noChangeShapeType="1"/>
          </p:cNvSpPr>
          <p:nvPr/>
        </p:nvSpPr>
        <p:spPr bwMode="auto">
          <a:xfrm flipH="1">
            <a:off x="6891338" y="3176588"/>
            <a:ext cx="57150" cy="293687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6" name="Line 24"/>
          <p:cNvSpPr>
            <a:spLocks noChangeShapeType="1"/>
          </p:cNvSpPr>
          <p:nvPr/>
        </p:nvSpPr>
        <p:spPr bwMode="auto">
          <a:xfrm flipH="1">
            <a:off x="6918325" y="3179763"/>
            <a:ext cx="30163" cy="165100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7" name="Line 25"/>
          <p:cNvSpPr>
            <a:spLocks noChangeShapeType="1"/>
          </p:cNvSpPr>
          <p:nvPr/>
        </p:nvSpPr>
        <p:spPr bwMode="auto">
          <a:xfrm flipH="1">
            <a:off x="2905125" y="3638550"/>
            <a:ext cx="2219325" cy="209550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8" name="Line 26"/>
          <p:cNvSpPr>
            <a:spLocks noChangeShapeType="1"/>
          </p:cNvSpPr>
          <p:nvPr/>
        </p:nvSpPr>
        <p:spPr bwMode="auto">
          <a:xfrm flipV="1">
            <a:off x="4791075" y="3892550"/>
            <a:ext cx="2143125" cy="3175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9" name="Line 27"/>
          <p:cNvSpPr>
            <a:spLocks noChangeShapeType="1"/>
          </p:cNvSpPr>
          <p:nvPr/>
        </p:nvSpPr>
        <p:spPr bwMode="auto">
          <a:xfrm>
            <a:off x="2905125" y="3619500"/>
            <a:ext cx="2066925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0" name="Line 28"/>
          <p:cNvSpPr>
            <a:spLocks noChangeShapeType="1"/>
          </p:cNvSpPr>
          <p:nvPr/>
        </p:nvSpPr>
        <p:spPr bwMode="auto">
          <a:xfrm>
            <a:off x="4953000" y="3619500"/>
            <a:ext cx="1990725" cy="0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1" name="Line 29"/>
          <p:cNvSpPr>
            <a:spLocks noChangeShapeType="1"/>
          </p:cNvSpPr>
          <p:nvPr/>
        </p:nvSpPr>
        <p:spPr bwMode="auto">
          <a:xfrm>
            <a:off x="2905125" y="3895725"/>
            <a:ext cx="1924050" cy="0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2" name="Line 30"/>
          <p:cNvSpPr>
            <a:spLocks noChangeShapeType="1"/>
          </p:cNvSpPr>
          <p:nvPr/>
        </p:nvSpPr>
        <p:spPr bwMode="auto">
          <a:xfrm>
            <a:off x="6934200" y="3622675"/>
            <a:ext cx="0" cy="136525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3" name="Line 31"/>
          <p:cNvSpPr>
            <a:spLocks noChangeShapeType="1"/>
          </p:cNvSpPr>
          <p:nvPr/>
        </p:nvSpPr>
        <p:spPr bwMode="auto">
          <a:xfrm>
            <a:off x="6932613" y="3736975"/>
            <a:ext cx="0" cy="161925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4" name="Rectangle 32"/>
          <p:cNvSpPr>
            <a:spLocks noChangeArrowheads="1"/>
          </p:cNvSpPr>
          <p:nvPr/>
        </p:nvSpPr>
        <p:spPr bwMode="auto">
          <a:xfrm>
            <a:off x="2444750" y="3498850"/>
            <a:ext cx="2857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200" b="1"/>
              <a:t>T</a:t>
            </a:r>
          </a:p>
          <a:p>
            <a:pPr algn="l" defTabSz="762000">
              <a:spcBef>
                <a:spcPct val="50000"/>
              </a:spcBef>
            </a:pPr>
            <a:r>
              <a:rPr lang="en-GB" sz="1200" b="1"/>
              <a:t>R</a:t>
            </a:r>
          </a:p>
        </p:txBody>
      </p:sp>
      <p:grpSp>
        <p:nvGrpSpPr>
          <p:cNvPr id="79905" name="Group 33"/>
          <p:cNvGrpSpPr>
            <a:grpSpLocks/>
          </p:cNvGrpSpPr>
          <p:nvPr/>
        </p:nvGrpSpPr>
        <p:grpSpPr bwMode="auto">
          <a:xfrm>
            <a:off x="7808913" y="1643063"/>
            <a:ext cx="725487" cy="973137"/>
            <a:chOff x="1662" y="275"/>
            <a:chExt cx="457" cy="613"/>
          </a:xfrm>
        </p:grpSpPr>
        <p:sp>
          <p:nvSpPr>
            <p:cNvPr id="79906" name="Line 34"/>
            <p:cNvSpPr>
              <a:spLocks noChangeShapeType="1"/>
            </p:cNvSpPr>
            <p:nvPr/>
          </p:nvSpPr>
          <p:spPr bwMode="auto">
            <a:xfrm flipV="1">
              <a:off x="1777" y="275"/>
              <a:ext cx="0" cy="197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07" name="Line 35"/>
            <p:cNvSpPr>
              <a:spLocks noChangeShapeType="1"/>
            </p:cNvSpPr>
            <p:nvPr/>
          </p:nvSpPr>
          <p:spPr bwMode="auto">
            <a:xfrm>
              <a:off x="1780" y="690"/>
              <a:ext cx="0" cy="198"/>
            </a:xfrm>
            <a:prstGeom prst="line">
              <a:avLst/>
            </a:prstGeom>
            <a:noFill/>
            <a:ln w="12699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08" name="Line 36"/>
            <p:cNvSpPr>
              <a:spLocks noChangeShapeType="1"/>
            </p:cNvSpPr>
            <p:nvPr/>
          </p:nvSpPr>
          <p:spPr bwMode="auto">
            <a:xfrm>
              <a:off x="1886" y="587"/>
              <a:ext cx="233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09" name="Rectangle 37"/>
            <p:cNvSpPr>
              <a:spLocks noChangeArrowheads="1"/>
            </p:cNvSpPr>
            <p:nvPr/>
          </p:nvSpPr>
          <p:spPr bwMode="auto">
            <a:xfrm>
              <a:off x="1662" y="476"/>
              <a:ext cx="234" cy="226"/>
            </a:xfrm>
            <a:prstGeom prst="rect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9910" name="Group 38"/>
            <p:cNvGrpSpPr>
              <a:grpSpLocks/>
            </p:cNvGrpSpPr>
            <p:nvPr/>
          </p:nvGrpSpPr>
          <p:grpSpPr bwMode="auto">
            <a:xfrm>
              <a:off x="1686" y="491"/>
              <a:ext cx="60" cy="59"/>
              <a:chOff x="1686" y="491"/>
              <a:chExt cx="60" cy="59"/>
            </a:xfrm>
          </p:grpSpPr>
          <p:sp>
            <p:nvSpPr>
              <p:cNvPr id="79911" name="AutoShape 39"/>
              <p:cNvSpPr>
                <a:spLocks noChangeArrowheads="1"/>
              </p:cNvSpPr>
              <p:nvPr/>
            </p:nvSpPr>
            <p:spPr bwMode="auto">
              <a:xfrm>
                <a:off x="1686" y="491"/>
                <a:ext cx="60" cy="59"/>
              </a:xfrm>
              <a:prstGeom prst="diamond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12" name="Line 40"/>
              <p:cNvSpPr>
                <a:spLocks noChangeShapeType="1"/>
              </p:cNvSpPr>
              <p:nvPr/>
            </p:nvSpPr>
            <p:spPr bwMode="auto">
              <a:xfrm>
                <a:off x="1707" y="497"/>
                <a:ext cx="0" cy="48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13" name="Line 41"/>
              <p:cNvSpPr>
                <a:spLocks noChangeShapeType="1"/>
              </p:cNvSpPr>
              <p:nvPr/>
            </p:nvSpPr>
            <p:spPr bwMode="auto">
              <a:xfrm>
                <a:off x="1725" y="496"/>
                <a:ext cx="0" cy="49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9914" name="Freeform 42"/>
            <p:cNvSpPr>
              <a:spLocks/>
            </p:cNvSpPr>
            <p:nvPr/>
          </p:nvSpPr>
          <p:spPr bwMode="auto">
            <a:xfrm>
              <a:off x="1928" y="530"/>
              <a:ext cx="68" cy="30"/>
            </a:xfrm>
            <a:custGeom>
              <a:avLst/>
              <a:gdLst>
                <a:gd name="T0" fmla="*/ 0 w 68"/>
                <a:gd name="T1" fmla="*/ 29 h 30"/>
                <a:gd name="T2" fmla="*/ 19 w 68"/>
                <a:gd name="T3" fmla="*/ 29 h 30"/>
                <a:gd name="T4" fmla="*/ 19 w 68"/>
                <a:gd name="T5" fmla="*/ 0 h 30"/>
                <a:gd name="T6" fmla="*/ 47 w 68"/>
                <a:gd name="T7" fmla="*/ 0 h 30"/>
                <a:gd name="T8" fmla="*/ 47 w 68"/>
                <a:gd name="T9" fmla="*/ 29 h 30"/>
                <a:gd name="T10" fmla="*/ 67 w 68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30">
                  <a:moveTo>
                    <a:pt x="0" y="29"/>
                  </a:moveTo>
                  <a:lnTo>
                    <a:pt x="19" y="29"/>
                  </a:lnTo>
                  <a:lnTo>
                    <a:pt x="19" y="0"/>
                  </a:lnTo>
                  <a:lnTo>
                    <a:pt x="47" y="0"/>
                  </a:lnTo>
                  <a:lnTo>
                    <a:pt x="47" y="29"/>
                  </a:lnTo>
                  <a:lnTo>
                    <a:pt x="67" y="29"/>
                  </a:lnTo>
                </a:path>
              </a:pathLst>
            </a:custGeom>
            <a:noFill/>
            <a:ln w="12699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9915" name="Group 43"/>
            <p:cNvGrpSpPr>
              <a:grpSpLocks/>
            </p:cNvGrpSpPr>
            <p:nvPr/>
          </p:nvGrpSpPr>
          <p:grpSpPr bwMode="auto">
            <a:xfrm>
              <a:off x="1718" y="658"/>
              <a:ext cx="115" cy="15"/>
              <a:chOff x="1718" y="658"/>
              <a:chExt cx="115" cy="15"/>
            </a:xfrm>
          </p:grpSpPr>
          <p:sp>
            <p:nvSpPr>
              <p:cNvPr id="79916" name="Line 44"/>
              <p:cNvSpPr>
                <a:spLocks noChangeShapeType="1"/>
              </p:cNvSpPr>
              <p:nvPr/>
            </p:nvSpPr>
            <p:spPr bwMode="auto">
              <a:xfrm>
                <a:off x="1718" y="673"/>
                <a:ext cx="3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17" name="Line 45"/>
              <p:cNvSpPr>
                <a:spLocks noChangeShapeType="1"/>
              </p:cNvSpPr>
              <p:nvPr/>
            </p:nvSpPr>
            <p:spPr bwMode="auto">
              <a:xfrm>
                <a:off x="1800" y="673"/>
                <a:ext cx="33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18" name="Line 46"/>
              <p:cNvSpPr>
                <a:spLocks noChangeShapeType="1"/>
              </p:cNvSpPr>
              <p:nvPr/>
            </p:nvSpPr>
            <p:spPr bwMode="auto">
              <a:xfrm flipV="1">
                <a:off x="1756" y="658"/>
                <a:ext cx="44" cy="15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9919" name="Group 47"/>
            <p:cNvGrpSpPr>
              <a:grpSpLocks/>
            </p:cNvGrpSpPr>
            <p:nvPr/>
          </p:nvGrpSpPr>
          <p:grpSpPr bwMode="auto">
            <a:xfrm>
              <a:off x="1696" y="583"/>
              <a:ext cx="90" cy="46"/>
              <a:chOff x="1696" y="583"/>
              <a:chExt cx="90" cy="46"/>
            </a:xfrm>
          </p:grpSpPr>
          <p:sp>
            <p:nvSpPr>
              <p:cNvPr id="79920" name="Line 48"/>
              <p:cNvSpPr>
                <a:spLocks noChangeShapeType="1"/>
              </p:cNvSpPr>
              <p:nvPr/>
            </p:nvSpPr>
            <p:spPr bwMode="auto">
              <a:xfrm>
                <a:off x="1696" y="606"/>
                <a:ext cx="25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21" name="Line 49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22" name="Line 50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23" name="Line 51"/>
              <p:cNvSpPr>
                <a:spLocks noChangeShapeType="1"/>
              </p:cNvSpPr>
              <p:nvPr/>
            </p:nvSpPr>
            <p:spPr bwMode="auto">
              <a:xfrm flipH="1">
                <a:off x="1722" y="606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24" name="Line 52"/>
              <p:cNvSpPr>
                <a:spLocks noChangeShapeType="1"/>
              </p:cNvSpPr>
              <p:nvPr/>
            </p:nvSpPr>
            <p:spPr bwMode="auto">
              <a:xfrm>
                <a:off x="1754" y="606"/>
                <a:ext cx="32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25" name="Line 53"/>
              <p:cNvSpPr>
                <a:spLocks noChangeShapeType="1"/>
              </p:cNvSpPr>
              <p:nvPr/>
            </p:nvSpPr>
            <p:spPr bwMode="auto">
              <a:xfrm>
                <a:off x="1754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9926" name="Line 54"/>
            <p:cNvSpPr>
              <a:spLocks noChangeShapeType="1"/>
            </p:cNvSpPr>
            <p:nvPr/>
          </p:nvSpPr>
          <p:spPr bwMode="auto">
            <a:xfrm flipV="1">
              <a:off x="1741" y="551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27" name="Line 55"/>
            <p:cNvSpPr>
              <a:spLocks noChangeShapeType="1"/>
            </p:cNvSpPr>
            <p:nvPr/>
          </p:nvSpPr>
          <p:spPr bwMode="auto">
            <a:xfrm flipV="1">
              <a:off x="1753" y="562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932" name="Rectangle 60"/>
          <p:cNvSpPr>
            <a:spLocks noChangeArrowheads="1"/>
          </p:cNvSpPr>
          <p:nvPr/>
        </p:nvSpPr>
        <p:spPr bwMode="auto">
          <a:xfrm>
            <a:off x="492125" y="3711575"/>
            <a:ext cx="1711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Transmitter </a:t>
            </a:r>
            <a:r>
              <a:rPr lang="en-GB" sz="1600" b="1"/>
              <a:t>/</a:t>
            </a:r>
            <a:r>
              <a:rPr lang="en-GB" sz="1600"/>
              <a:t>Receiver</a:t>
            </a:r>
          </a:p>
        </p:txBody>
      </p:sp>
      <p:sp>
        <p:nvSpPr>
          <p:cNvPr id="79933" name="Rectangle 6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Optical sensors (Retro-reflective)</a:t>
            </a:r>
            <a:endParaRPr lang="en-GB"/>
          </a:p>
        </p:txBody>
      </p:sp>
      <p:sp>
        <p:nvSpPr>
          <p:cNvPr id="79934" name="Rectangle 62"/>
          <p:cNvSpPr>
            <a:spLocks noChangeArrowheads="1"/>
          </p:cNvSpPr>
          <p:nvPr/>
        </p:nvSpPr>
        <p:spPr bwMode="auto">
          <a:xfrm>
            <a:off x="381000" y="2117725"/>
            <a:ext cx="2990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Type : Retro reflective</a:t>
            </a:r>
          </a:p>
        </p:txBody>
      </p:sp>
    </p:spTree>
    <p:extLst>
      <p:ext uri="{BB962C8B-B14F-4D97-AF65-F5344CB8AC3E}">
        <p14:creationId xmlns:p14="http://schemas.microsoft.com/office/powerpoint/2010/main" val="3959169951"/>
      </p:ext>
    </p:extLst>
  </p:cSld>
  <p:clrMapOvr>
    <a:masterClrMapping/>
  </p:clrMapOvr>
  <p:transition spd="med" advTm="2000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AutoShape 2"/>
          <p:cNvSpPr>
            <a:spLocks noChangeArrowheads="1"/>
          </p:cNvSpPr>
          <p:nvPr/>
        </p:nvSpPr>
        <p:spPr bwMode="auto">
          <a:xfrm rot="-5400000" flipH="1" flipV="1">
            <a:off x="4316412" y="1677988"/>
            <a:ext cx="1349375" cy="4159250"/>
          </a:xfrm>
          <a:custGeom>
            <a:avLst/>
            <a:gdLst>
              <a:gd name="G0" fmla="+- 6878 0 0"/>
              <a:gd name="G1" fmla="+- 21600 0 6878"/>
              <a:gd name="G2" fmla="*/ 6878 1 2"/>
              <a:gd name="G3" fmla="+- 21600 0 G2"/>
              <a:gd name="G4" fmla="+/ 6878 21600 2"/>
              <a:gd name="G5" fmla="+/ G1 0 2"/>
              <a:gd name="G6" fmla="*/ 21600 21600 6878"/>
              <a:gd name="G7" fmla="*/ G6 1 2"/>
              <a:gd name="G8" fmla="+- 21600 0 G7"/>
              <a:gd name="G9" fmla="*/ 21600 1 2"/>
              <a:gd name="G10" fmla="+- 6878 0 G9"/>
              <a:gd name="G11" fmla="?: G10 G8 0"/>
              <a:gd name="G12" fmla="?: G10 G7 21600"/>
              <a:gd name="T0" fmla="*/ 18161 w 21600"/>
              <a:gd name="T1" fmla="*/ 10800 h 21600"/>
              <a:gd name="T2" fmla="*/ 10800 w 21600"/>
              <a:gd name="T3" fmla="*/ 21600 h 21600"/>
              <a:gd name="T4" fmla="*/ 3439 w 21600"/>
              <a:gd name="T5" fmla="*/ 10800 h 21600"/>
              <a:gd name="T6" fmla="*/ 10800 w 21600"/>
              <a:gd name="T7" fmla="*/ 0 h 21600"/>
              <a:gd name="T8" fmla="*/ 5239 w 21600"/>
              <a:gd name="T9" fmla="*/ 5239 h 21600"/>
              <a:gd name="T10" fmla="*/ 16361 w 21600"/>
              <a:gd name="T11" fmla="*/ 1636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878" y="21600"/>
                </a:lnTo>
                <a:lnTo>
                  <a:pt x="14722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FF99">
                  <a:gamma/>
                  <a:tint val="70196"/>
                  <a:invGamma/>
                </a:srgbClr>
              </a:gs>
              <a:gs pos="100000">
                <a:srgbClr val="FFFF99"/>
              </a:gs>
            </a:gsLst>
            <a:lin ang="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3" name="Oval 3"/>
          <p:cNvSpPr>
            <a:spLocks noChangeArrowheads="1"/>
          </p:cNvSpPr>
          <p:nvPr/>
        </p:nvSpPr>
        <p:spPr bwMode="auto">
          <a:xfrm>
            <a:off x="2073275" y="3530600"/>
            <a:ext cx="273050" cy="12065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2139950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5" name="Oval 5"/>
          <p:cNvSpPr>
            <a:spLocks noChangeArrowheads="1"/>
          </p:cNvSpPr>
          <p:nvPr/>
        </p:nvSpPr>
        <p:spPr bwMode="auto">
          <a:xfrm>
            <a:off x="2447925" y="3768725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6" name="Oval 6"/>
          <p:cNvSpPr>
            <a:spLocks noChangeArrowheads="1"/>
          </p:cNvSpPr>
          <p:nvPr/>
        </p:nvSpPr>
        <p:spPr bwMode="auto">
          <a:xfrm>
            <a:off x="2073275" y="4054475"/>
            <a:ext cx="273050" cy="120650"/>
          </a:xfrm>
          <a:prstGeom prst="ellipse">
            <a:avLst/>
          </a:prstGeom>
          <a:solidFill>
            <a:srgbClr val="00CC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7" name="Arc 7"/>
          <p:cNvSpPr>
            <a:spLocks/>
          </p:cNvSpPr>
          <p:nvPr/>
        </p:nvSpPr>
        <p:spPr bwMode="auto">
          <a:xfrm>
            <a:off x="1808163" y="43989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8" name="Arc 8"/>
          <p:cNvSpPr>
            <a:spLocks/>
          </p:cNvSpPr>
          <p:nvPr/>
        </p:nvSpPr>
        <p:spPr bwMode="auto">
          <a:xfrm>
            <a:off x="1836738" y="44370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9" name="Oval 9"/>
          <p:cNvSpPr>
            <a:spLocks noChangeArrowheads="1"/>
          </p:cNvSpPr>
          <p:nvPr/>
        </p:nvSpPr>
        <p:spPr bwMode="auto">
          <a:xfrm>
            <a:off x="2447925" y="3502025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2139950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2101850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20764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3" name="Freeform 13"/>
          <p:cNvSpPr>
            <a:spLocks/>
          </p:cNvSpPr>
          <p:nvPr/>
        </p:nvSpPr>
        <p:spPr bwMode="auto">
          <a:xfrm>
            <a:off x="6848475" y="3067050"/>
            <a:ext cx="458788" cy="1373188"/>
          </a:xfrm>
          <a:custGeom>
            <a:avLst/>
            <a:gdLst>
              <a:gd name="T0" fmla="*/ 0 w 289"/>
              <a:gd name="T1" fmla="*/ 0 h 865"/>
              <a:gd name="T2" fmla="*/ 288 w 289"/>
              <a:gd name="T3" fmla="*/ 0 h 865"/>
              <a:gd name="T4" fmla="*/ 288 w 289"/>
              <a:gd name="T5" fmla="*/ 864 h 865"/>
              <a:gd name="T6" fmla="*/ 0 w 289"/>
              <a:gd name="T7" fmla="*/ 864 h 865"/>
              <a:gd name="T8" fmla="*/ 144 w 289"/>
              <a:gd name="T9" fmla="*/ 720 h 865"/>
              <a:gd name="T10" fmla="*/ 0 w 289"/>
              <a:gd name="T11" fmla="*/ 576 h 865"/>
              <a:gd name="T12" fmla="*/ 144 w 289"/>
              <a:gd name="T13" fmla="*/ 432 h 865"/>
              <a:gd name="T14" fmla="*/ 0 w 289"/>
              <a:gd name="T15" fmla="*/ 288 h 865"/>
              <a:gd name="T16" fmla="*/ 144 w 289"/>
              <a:gd name="T17" fmla="*/ 144 h 865"/>
              <a:gd name="T18" fmla="*/ 0 w 289"/>
              <a:gd name="T19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9" h="865">
                <a:moveTo>
                  <a:pt x="0" y="0"/>
                </a:moveTo>
                <a:lnTo>
                  <a:pt x="288" y="0"/>
                </a:lnTo>
                <a:lnTo>
                  <a:pt x="288" y="864"/>
                </a:lnTo>
                <a:lnTo>
                  <a:pt x="0" y="864"/>
                </a:lnTo>
                <a:lnTo>
                  <a:pt x="144" y="720"/>
                </a:lnTo>
                <a:lnTo>
                  <a:pt x="0" y="576"/>
                </a:lnTo>
                <a:lnTo>
                  <a:pt x="144" y="432"/>
                </a:lnTo>
                <a:lnTo>
                  <a:pt x="0" y="288"/>
                </a:lnTo>
                <a:lnTo>
                  <a:pt x="144" y="144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699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4" name="Rectangle 14"/>
          <p:cNvSpPr>
            <a:spLocks noChangeArrowheads="1"/>
          </p:cNvSpPr>
          <p:nvPr/>
        </p:nvSpPr>
        <p:spPr bwMode="auto">
          <a:xfrm>
            <a:off x="6648450" y="4857750"/>
            <a:ext cx="1657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Reflector (prismatic)</a:t>
            </a:r>
          </a:p>
        </p:txBody>
      </p:sp>
      <p:grpSp>
        <p:nvGrpSpPr>
          <p:cNvPr id="81935" name="Group 15"/>
          <p:cNvGrpSpPr>
            <a:grpSpLocks/>
          </p:cNvGrpSpPr>
          <p:nvPr/>
        </p:nvGrpSpPr>
        <p:grpSpPr bwMode="auto">
          <a:xfrm>
            <a:off x="3063875" y="2627313"/>
            <a:ext cx="4997450" cy="2020887"/>
            <a:chOff x="1930" y="1655"/>
            <a:chExt cx="3148" cy="1273"/>
          </a:xfrm>
        </p:grpSpPr>
        <p:sp>
          <p:nvSpPr>
            <p:cNvPr id="81936" name="Arc 16"/>
            <p:cNvSpPr>
              <a:spLocks/>
            </p:cNvSpPr>
            <p:nvPr/>
          </p:nvSpPr>
          <p:spPr bwMode="auto">
            <a:xfrm rot="20460000">
              <a:off x="1930" y="1655"/>
              <a:ext cx="3144" cy="1191"/>
            </a:xfrm>
            <a:custGeom>
              <a:avLst/>
              <a:gdLst>
                <a:gd name="G0" fmla="+- 7 0 0"/>
                <a:gd name="G1" fmla="+- 21600 0 0"/>
                <a:gd name="G2" fmla="+- 21600 0 0"/>
                <a:gd name="T0" fmla="*/ 0 w 21607"/>
                <a:gd name="T1" fmla="*/ 0 h 23451"/>
                <a:gd name="T2" fmla="*/ 21528 w 21607"/>
                <a:gd name="T3" fmla="*/ 23451 h 23451"/>
                <a:gd name="T4" fmla="*/ 7 w 21607"/>
                <a:gd name="T5" fmla="*/ 21600 h 23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7" h="23451" fill="none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6" y="0"/>
                    <a:pt x="21607" y="9670"/>
                    <a:pt x="21607" y="21600"/>
                  </a:cubicBezTo>
                  <a:cubicBezTo>
                    <a:pt x="21607" y="22217"/>
                    <a:pt x="21580" y="22835"/>
                    <a:pt x="21527" y="23450"/>
                  </a:cubicBezTo>
                </a:path>
                <a:path w="21607" h="23451" stroke="0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6" y="0"/>
                    <a:pt x="21607" y="9670"/>
                    <a:pt x="21607" y="21600"/>
                  </a:cubicBezTo>
                  <a:cubicBezTo>
                    <a:pt x="21607" y="22217"/>
                    <a:pt x="21580" y="22835"/>
                    <a:pt x="21527" y="23450"/>
                  </a:cubicBezTo>
                  <a:lnTo>
                    <a:pt x="7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37" name="Arc 17"/>
            <p:cNvSpPr>
              <a:spLocks/>
            </p:cNvSpPr>
            <p:nvPr/>
          </p:nvSpPr>
          <p:spPr bwMode="auto">
            <a:xfrm rot="11940000">
              <a:off x="1935" y="1738"/>
              <a:ext cx="3143" cy="11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80 w 21600"/>
                <a:gd name="T1" fmla="*/ 23452 h 23452"/>
                <a:gd name="T2" fmla="*/ 21593 w 21600"/>
                <a:gd name="T3" fmla="*/ 0 h 23452"/>
                <a:gd name="T4" fmla="*/ 21600 w 21600"/>
                <a:gd name="T5" fmla="*/ 21600 h 2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452" fill="none" extrusionOk="0">
                  <a:moveTo>
                    <a:pt x="79" y="23452"/>
                  </a:moveTo>
                  <a:cubicBezTo>
                    <a:pt x="26" y="22836"/>
                    <a:pt x="0" y="22218"/>
                    <a:pt x="0" y="21600"/>
                  </a:cubicBezTo>
                  <a:cubicBezTo>
                    <a:pt x="-1" y="9673"/>
                    <a:pt x="9666" y="3"/>
                    <a:pt x="21593" y="0"/>
                  </a:cubicBezTo>
                </a:path>
                <a:path w="21600" h="23452" stroke="0" extrusionOk="0">
                  <a:moveTo>
                    <a:pt x="79" y="23452"/>
                  </a:moveTo>
                  <a:cubicBezTo>
                    <a:pt x="26" y="22836"/>
                    <a:pt x="0" y="22218"/>
                    <a:pt x="0" y="21600"/>
                  </a:cubicBezTo>
                  <a:cubicBezTo>
                    <a:pt x="-1" y="9673"/>
                    <a:pt x="9666" y="3"/>
                    <a:pt x="21593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38" name="Line 18"/>
          <p:cNvSpPr>
            <a:spLocks noChangeShapeType="1"/>
          </p:cNvSpPr>
          <p:nvPr/>
        </p:nvSpPr>
        <p:spPr bwMode="auto">
          <a:xfrm flipV="1">
            <a:off x="4791075" y="3892550"/>
            <a:ext cx="2143125" cy="3175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1939" name="Group 19"/>
          <p:cNvGrpSpPr>
            <a:grpSpLocks/>
          </p:cNvGrpSpPr>
          <p:nvPr/>
        </p:nvGrpSpPr>
        <p:grpSpPr bwMode="auto">
          <a:xfrm>
            <a:off x="2905125" y="3619500"/>
            <a:ext cx="4038600" cy="0"/>
            <a:chOff x="1830" y="2280"/>
            <a:chExt cx="2544" cy="0"/>
          </a:xfrm>
        </p:grpSpPr>
        <p:sp>
          <p:nvSpPr>
            <p:cNvPr id="81940" name="Line 20"/>
            <p:cNvSpPr>
              <a:spLocks noChangeShapeType="1"/>
            </p:cNvSpPr>
            <p:nvPr/>
          </p:nvSpPr>
          <p:spPr bwMode="auto">
            <a:xfrm>
              <a:off x="1830" y="2280"/>
              <a:ext cx="1302" cy="0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1" name="Line 21"/>
            <p:cNvSpPr>
              <a:spLocks noChangeShapeType="1"/>
            </p:cNvSpPr>
            <p:nvPr/>
          </p:nvSpPr>
          <p:spPr bwMode="auto">
            <a:xfrm>
              <a:off x="3120" y="2280"/>
              <a:ext cx="1254" cy="0"/>
            </a:xfrm>
            <a:prstGeom prst="line">
              <a:avLst/>
            </a:prstGeom>
            <a:noFill/>
            <a:ln w="12699">
              <a:solidFill>
                <a:srgbClr val="C6072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42" name="Line 22"/>
          <p:cNvSpPr>
            <a:spLocks noChangeShapeType="1"/>
          </p:cNvSpPr>
          <p:nvPr/>
        </p:nvSpPr>
        <p:spPr bwMode="auto">
          <a:xfrm>
            <a:off x="2905125" y="3895725"/>
            <a:ext cx="1924050" cy="0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3" name="Line 23"/>
          <p:cNvSpPr>
            <a:spLocks noChangeShapeType="1"/>
          </p:cNvSpPr>
          <p:nvPr/>
        </p:nvSpPr>
        <p:spPr bwMode="auto">
          <a:xfrm>
            <a:off x="6934200" y="3622675"/>
            <a:ext cx="0" cy="136525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4" name="Line 24"/>
          <p:cNvSpPr>
            <a:spLocks noChangeShapeType="1"/>
          </p:cNvSpPr>
          <p:nvPr/>
        </p:nvSpPr>
        <p:spPr bwMode="auto">
          <a:xfrm>
            <a:off x="6932613" y="3736975"/>
            <a:ext cx="0" cy="161925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5" name="Rectangle 25"/>
          <p:cNvSpPr>
            <a:spLocks noChangeArrowheads="1"/>
          </p:cNvSpPr>
          <p:nvPr/>
        </p:nvSpPr>
        <p:spPr bwMode="auto">
          <a:xfrm>
            <a:off x="4959350" y="1635125"/>
            <a:ext cx="111125" cy="1092200"/>
          </a:xfrm>
          <a:prstGeom prst="rect">
            <a:avLst/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6" name="Rectangle 26"/>
          <p:cNvSpPr>
            <a:spLocks noChangeArrowheads="1"/>
          </p:cNvSpPr>
          <p:nvPr/>
        </p:nvSpPr>
        <p:spPr bwMode="auto">
          <a:xfrm>
            <a:off x="107504" y="5755903"/>
            <a:ext cx="6407671" cy="76944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marL="285750" indent="-285750" algn="l" defTabSz="762000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b="1" dirty="0"/>
              <a:t>Sensing distance : 1/2 to 1/3 of through-beam type</a:t>
            </a:r>
          </a:p>
          <a:p>
            <a:pPr marL="285750" indent="-285750" algn="l" defTabSz="762000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b="1" dirty="0"/>
              <a:t>Not suitable for reflective or transparent targets</a:t>
            </a:r>
          </a:p>
        </p:txBody>
      </p:sp>
      <p:sp>
        <p:nvSpPr>
          <p:cNvPr id="81947" name="Rectangle 27"/>
          <p:cNvSpPr>
            <a:spLocks noChangeArrowheads="1"/>
          </p:cNvSpPr>
          <p:nvPr/>
        </p:nvSpPr>
        <p:spPr bwMode="auto">
          <a:xfrm>
            <a:off x="2444750" y="3498850"/>
            <a:ext cx="2857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200" b="1"/>
              <a:t>T</a:t>
            </a:r>
          </a:p>
          <a:p>
            <a:pPr algn="l" defTabSz="762000">
              <a:spcBef>
                <a:spcPct val="50000"/>
              </a:spcBef>
            </a:pPr>
            <a:r>
              <a:rPr lang="en-GB" sz="1200" b="1"/>
              <a:t>R</a:t>
            </a:r>
          </a:p>
        </p:txBody>
      </p:sp>
      <p:grpSp>
        <p:nvGrpSpPr>
          <p:cNvPr id="81948" name="Group 28"/>
          <p:cNvGrpSpPr>
            <a:grpSpLocks/>
          </p:cNvGrpSpPr>
          <p:nvPr/>
        </p:nvGrpSpPr>
        <p:grpSpPr bwMode="auto">
          <a:xfrm>
            <a:off x="7808913" y="1643063"/>
            <a:ext cx="725487" cy="973137"/>
            <a:chOff x="1662" y="275"/>
            <a:chExt cx="457" cy="613"/>
          </a:xfrm>
        </p:grpSpPr>
        <p:sp>
          <p:nvSpPr>
            <p:cNvPr id="81949" name="Line 29"/>
            <p:cNvSpPr>
              <a:spLocks noChangeShapeType="1"/>
            </p:cNvSpPr>
            <p:nvPr/>
          </p:nvSpPr>
          <p:spPr bwMode="auto">
            <a:xfrm flipV="1">
              <a:off x="1777" y="275"/>
              <a:ext cx="0" cy="197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0" name="Line 30"/>
            <p:cNvSpPr>
              <a:spLocks noChangeShapeType="1"/>
            </p:cNvSpPr>
            <p:nvPr/>
          </p:nvSpPr>
          <p:spPr bwMode="auto">
            <a:xfrm>
              <a:off x="1780" y="690"/>
              <a:ext cx="0" cy="198"/>
            </a:xfrm>
            <a:prstGeom prst="line">
              <a:avLst/>
            </a:prstGeom>
            <a:noFill/>
            <a:ln w="12699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1" name="Line 31"/>
            <p:cNvSpPr>
              <a:spLocks noChangeShapeType="1"/>
            </p:cNvSpPr>
            <p:nvPr/>
          </p:nvSpPr>
          <p:spPr bwMode="auto">
            <a:xfrm>
              <a:off x="1886" y="587"/>
              <a:ext cx="233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2" name="Rectangle 32"/>
            <p:cNvSpPr>
              <a:spLocks noChangeArrowheads="1"/>
            </p:cNvSpPr>
            <p:nvPr/>
          </p:nvSpPr>
          <p:spPr bwMode="auto">
            <a:xfrm>
              <a:off x="1662" y="476"/>
              <a:ext cx="234" cy="226"/>
            </a:xfrm>
            <a:prstGeom prst="rect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1953" name="Group 33"/>
            <p:cNvGrpSpPr>
              <a:grpSpLocks/>
            </p:cNvGrpSpPr>
            <p:nvPr/>
          </p:nvGrpSpPr>
          <p:grpSpPr bwMode="auto">
            <a:xfrm>
              <a:off x="1686" y="491"/>
              <a:ext cx="60" cy="59"/>
              <a:chOff x="1686" y="491"/>
              <a:chExt cx="60" cy="59"/>
            </a:xfrm>
          </p:grpSpPr>
          <p:sp>
            <p:nvSpPr>
              <p:cNvPr id="81954" name="AutoShape 34"/>
              <p:cNvSpPr>
                <a:spLocks noChangeArrowheads="1"/>
              </p:cNvSpPr>
              <p:nvPr/>
            </p:nvSpPr>
            <p:spPr bwMode="auto">
              <a:xfrm>
                <a:off x="1686" y="491"/>
                <a:ext cx="60" cy="59"/>
              </a:xfrm>
              <a:prstGeom prst="diamond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55" name="Line 35"/>
              <p:cNvSpPr>
                <a:spLocks noChangeShapeType="1"/>
              </p:cNvSpPr>
              <p:nvPr/>
            </p:nvSpPr>
            <p:spPr bwMode="auto">
              <a:xfrm>
                <a:off x="1707" y="497"/>
                <a:ext cx="0" cy="48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56" name="Line 36"/>
              <p:cNvSpPr>
                <a:spLocks noChangeShapeType="1"/>
              </p:cNvSpPr>
              <p:nvPr/>
            </p:nvSpPr>
            <p:spPr bwMode="auto">
              <a:xfrm>
                <a:off x="1725" y="496"/>
                <a:ext cx="0" cy="49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1957" name="Freeform 37"/>
            <p:cNvSpPr>
              <a:spLocks/>
            </p:cNvSpPr>
            <p:nvPr/>
          </p:nvSpPr>
          <p:spPr bwMode="auto">
            <a:xfrm>
              <a:off x="1928" y="530"/>
              <a:ext cx="68" cy="30"/>
            </a:xfrm>
            <a:custGeom>
              <a:avLst/>
              <a:gdLst>
                <a:gd name="T0" fmla="*/ 0 w 68"/>
                <a:gd name="T1" fmla="*/ 29 h 30"/>
                <a:gd name="T2" fmla="*/ 19 w 68"/>
                <a:gd name="T3" fmla="*/ 29 h 30"/>
                <a:gd name="T4" fmla="*/ 19 w 68"/>
                <a:gd name="T5" fmla="*/ 0 h 30"/>
                <a:gd name="T6" fmla="*/ 47 w 68"/>
                <a:gd name="T7" fmla="*/ 0 h 30"/>
                <a:gd name="T8" fmla="*/ 47 w 68"/>
                <a:gd name="T9" fmla="*/ 29 h 30"/>
                <a:gd name="T10" fmla="*/ 67 w 68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30">
                  <a:moveTo>
                    <a:pt x="0" y="29"/>
                  </a:moveTo>
                  <a:lnTo>
                    <a:pt x="19" y="29"/>
                  </a:lnTo>
                  <a:lnTo>
                    <a:pt x="19" y="0"/>
                  </a:lnTo>
                  <a:lnTo>
                    <a:pt x="47" y="0"/>
                  </a:lnTo>
                  <a:lnTo>
                    <a:pt x="47" y="29"/>
                  </a:lnTo>
                  <a:lnTo>
                    <a:pt x="67" y="29"/>
                  </a:lnTo>
                </a:path>
              </a:pathLst>
            </a:custGeom>
            <a:noFill/>
            <a:ln w="12699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958" name="Group 38"/>
            <p:cNvGrpSpPr>
              <a:grpSpLocks/>
            </p:cNvGrpSpPr>
            <p:nvPr/>
          </p:nvGrpSpPr>
          <p:grpSpPr bwMode="auto">
            <a:xfrm>
              <a:off x="1718" y="658"/>
              <a:ext cx="115" cy="15"/>
              <a:chOff x="1718" y="658"/>
              <a:chExt cx="115" cy="15"/>
            </a:xfrm>
          </p:grpSpPr>
          <p:sp>
            <p:nvSpPr>
              <p:cNvPr id="81959" name="Line 39"/>
              <p:cNvSpPr>
                <a:spLocks noChangeShapeType="1"/>
              </p:cNvSpPr>
              <p:nvPr/>
            </p:nvSpPr>
            <p:spPr bwMode="auto">
              <a:xfrm>
                <a:off x="1718" y="673"/>
                <a:ext cx="3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60" name="Line 40"/>
              <p:cNvSpPr>
                <a:spLocks noChangeShapeType="1"/>
              </p:cNvSpPr>
              <p:nvPr/>
            </p:nvSpPr>
            <p:spPr bwMode="auto">
              <a:xfrm>
                <a:off x="1800" y="673"/>
                <a:ext cx="33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61" name="Line 41"/>
              <p:cNvSpPr>
                <a:spLocks noChangeShapeType="1"/>
              </p:cNvSpPr>
              <p:nvPr/>
            </p:nvSpPr>
            <p:spPr bwMode="auto">
              <a:xfrm flipV="1">
                <a:off x="1756" y="658"/>
                <a:ext cx="44" cy="15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1962" name="Group 42"/>
            <p:cNvGrpSpPr>
              <a:grpSpLocks/>
            </p:cNvGrpSpPr>
            <p:nvPr/>
          </p:nvGrpSpPr>
          <p:grpSpPr bwMode="auto">
            <a:xfrm>
              <a:off x="1696" y="583"/>
              <a:ext cx="90" cy="46"/>
              <a:chOff x="1696" y="583"/>
              <a:chExt cx="90" cy="46"/>
            </a:xfrm>
          </p:grpSpPr>
          <p:sp>
            <p:nvSpPr>
              <p:cNvPr id="81963" name="Line 43"/>
              <p:cNvSpPr>
                <a:spLocks noChangeShapeType="1"/>
              </p:cNvSpPr>
              <p:nvPr/>
            </p:nvSpPr>
            <p:spPr bwMode="auto">
              <a:xfrm>
                <a:off x="1696" y="606"/>
                <a:ext cx="25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64" name="Line 44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65" name="Line 45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66" name="Line 46"/>
              <p:cNvSpPr>
                <a:spLocks noChangeShapeType="1"/>
              </p:cNvSpPr>
              <p:nvPr/>
            </p:nvSpPr>
            <p:spPr bwMode="auto">
              <a:xfrm flipH="1">
                <a:off x="1722" y="606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67" name="Line 47"/>
              <p:cNvSpPr>
                <a:spLocks noChangeShapeType="1"/>
              </p:cNvSpPr>
              <p:nvPr/>
            </p:nvSpPr>
            <p:spPr bwMode="auto">
              <a:xfrm>
                <a:off x="1754" y="606"/>
                <a:ext cx="32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68" name="Line 48"/>
              <p:cNvSpPr>
                <a:spLocks noChangeShapeType="1"/>
              </p:cNvSpPr>
              <p:nvPr/>
            </p:nvSpPr>
            <p:spPr bwMode="auto">
              <a:xfrm>
                <a:off x="1754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1969" name="Line 49"/>
            <p:cNvSpPr>
              <a:spLocks noChangeShapeType="1"/>
            </p:cNvSpPr>
            <p:nvPr/>
          </p:nvSpPr>
          <p:spPr bwMode="auto">
            <a:xfrm flipV="1">
              <a:off x="1741" y="551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70" name="Line 50"/>
            <p:cNvSpPr>
              <a:spLocks noChangeShapeType="1"/>
            </p:cNvSpPr>
            <p:nvPr/>
          </p:nvSpPr>
          <p:spPr bwMode="auto">
            <a:xfrm flipV="1">
              <a:off x="1753" y="562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71" name="Rectangle 51"/>
          <p:cNvSpPr>
            <a:spLocks noChangeArrowheads="1"/>
          </p:cNvSpPr>
          <p:nvPr/>
        </p:nvSpPr>
        <p:spPr bwMode="auto">
          <a:xfrm>
            <a:off x="381000" y="2117725"/>
            <a:ext cx="2990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Type : Retro reflective</a:t>
            </a:r>
          </a:p>
        </p:txBody>
      </p:sp>
      <p:sp>
        <p:nvSpPr>
          <p:cNvPr id="81975" name="Rectangle 55"/>
          <p:cNvSpPr>
            <a:spLocks noChangeArrowheads="1"/>
          </p:cNvSpPr>
          <p:nvPr/>
        </p:nvSpPr>
        <p:spPr bwMode="auto">
          <a:xfrm>
            <a:off x="492125" y="3711575"/>
            <a:ext cx="1711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Transmitter </a:t>
            </a:r>
            <a:r>
              <a:rPr lang="en-GB" sz="1600" b="1"/>
              <a:t>/</a:t>
            </a:r>
            <a:r>
              <a:rPr lang="en-GB" sz="1600"/>
              <a:t>Receiver</a:t>
            </a:r>
          </a:p>
        </p:txBody>
      </p:sp>
      <p:sp>
        <p:nvSpPr>
          <p:cNvPr id="81977" name="Rectangle 5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Optical sensors (Retro-reflective)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299306"/>
      </p:ext>
    </p:extLst>
  </p:cSld>
  <p:clrMapOvr>
    <a:masterClrMapping/>
  </p:clrMapOvr>
  <p:transition spd="med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oup 2"/>
          <p:cNvGrpSpPr>
            <a:grpSpLocks/>
          </p:cNvGrpSpPr>
          <p:nvPr/>
        </p:nvGrpSpPr>
        <p:grpSpPr bwMode="auto">
          <a:xfrm>
            <a:off x="2892425" y="2903538"/>
            <a:ext cx="3802063" cy="1447800"/>
            <a:chOff x="1822" y="1829"/>
            <a:chExt cx="2395" cy="912"/>
          </a:xfrm>
        </p:grpSpPr>
        <p:grpSp>
          <p:nvGrpSpPr>
            <p:cNvPr id="86019" name="Group 3"/>
            <p:cNvGrpSpPr>
              <a:grpSpLocks/>
            </p:cNvGrpSpPr>
            <p:nvPr/>
          </p:nvGrpSpPr>
          <p:grpSpPr bwMode="auto">
            <a:xfrm>
              <a:off x="1900" y="1829"/>
              <a:ext cx="2317" cy="912"/>
              <a:chOff x="1900" y="1829"/>
              <a:chExt cx="2317" cy="912"/>
            </a:xfrm>
          </p:grpSpPr>
          <p:sp>
            <p:nvSpPr>
              <p:cNvPr id="86020" name="Arc 4"/>
              <p:cNvSpPr>
                <a:spLocks/>
              </p:cNvSpPr>
              <p:nvPr/>
            </p:nvSpPr>
            <p:spPr bwMode="auto">
              <a:xfrm rot="20460000">
                <a:off x="1900" y="1829"/>
                <a:ext cx="2315" cy="854"/>
              </a:xfrm>
              <a:custGeom>
                <a:avLst/>
                <a:gdLst>
                  <a:gd name="G0" fmla="+- 9 0 0"/>
                  <a:gd name="G1" fmla="+- 21600 0 0"/>
                  <a:gd name="G2" fmla="+- 21600 0 0"/>
                  <a:gd name="T0" fmla="*/ 0 w 21609"/>
                  <a:gd name="T1" fmla="*/ 0 h 23441"/>
                  <a:gd name="T2" fmla="*/ 21530 w 21609"/>
                  <a:gd name="T3" fmla="*/ 23441 h 23441"/>
                  <a:gd name="T4" fmla="*/ 9 w 21609"/>
                  <a:gd name="T5" fmla="*/ 21600 h 23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9" h="23441" fill="none" extrusionOk="0">
                    <a:moveTo>
                      <a:pt x="0" y="0"/>
                    </a:moveTo>
                    <a:cubicBezTo>
                      <a:pt x="3" y="0"/>
                      <a:pt x="6" y="-1"/>
                      <a:pt x="9" y="0"/>
                    </a:cubicBezTo>
                    <a:cubicBezTo>
                      <a:pt x="11938" y="0"/>
                      <a:pt x="21609" y="9670"/>
                      <a:pt x="21609" y="21600"/>
                    </a:cubicBezTo>
                    <a:cubicBezTo>
                      <a:pt x="21609" y="22214"/>
                      <a:pt x="21582" y="22828"/>
                      <a:pt x="21530" y="23441"/>
                    </a:cubicBezTo>
                  </a:path>
                  <a:path w="21609" h="23441" stroke="0" extrusionOk="0">
                    <a:moveTo>
                      <a:pt x="0" y="0"/>
                    </a:moveTo>
                    <a:cubicBezTo>
                      <a:pt x="3" y="0"/>
                      <a:pt x="6" y="-1"/>
                      <a:pt x="9" y="0"/>
                    </a:cubicBezTo>
                    <a:cubicBezTo>
                      <a:pt x="11938" y="0"/>
                      <a:pt x="21609" y="9670"/>
                      <a:pt x="21609" y="21600"/>
                    </a:cubicBezTo>
                    <a:cubicBezTo>
                      <a:pt x="21609" y="22214"/>
                      <a:pt x="21582" y="22828"/>
                      <a:pt x="21530" y="23441"/>
                    </a:cubicBezTo>
                    <a:lnTo>
                      <a:pt x="9" y="21600"/>
                    </a:lnTo>
                    <a:close/>
                  </a:path>
                </a:pathLst>
              </a:custGeom>
              <a:noFill/>
              <a:ln w="12699" cap="rnd">
                <a:solidFill>
                  <a:srgbClr val="CC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21" name="Arc 5"/>
              <p:cNvSpPr>
                <a:spLocks/>
              </p:cNvSpPr>
              <p:nvPr/>
            </p:nvSpPr>
            <p:spPr bwMode="auto">
              <a:xfrm rot="11940000">
                <a:off x="1903" y="1888"/>
                <a:ext cx="2314" cy="85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78 w 21600"/>
                  <a:gd name="T1" fmla="*/ 23440 h 23440"/>
                  <a:gd name="T2" fmla="*/ 21591 w 21600"/>
                  <a:gd name="T3" fmla="*/ 0 h 23440"/>
                  <a:gd name="T4" fmla="*/ 21600 w 21600"/>
                  <a:gd name="T5" fmla="*/ 21600 h 23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3440" fill="none" extrusionOk="0">
                    <a:moveTo>
                      <a:pt x="78" y="23439"/>
                    </a:moveTo>
                    <a:cubicBezTo>
                      <a:pt x="26" y="22828"/>
                      <a:pt x="0" y="22214"/>
                      <a:pt x="0" y="21600"/>
                    </a:cubicBezTo>
                    <a:cubicBezTo>
                      <a:pt x="-1" y="9674"/>
                      <a:pt x="9665" y="4"/>
                      <a:pt x="21591" y="0"/>
                    </a:cubicBezTo>
                  </a:path>
                  <a:path w="21600" h="23440" stroke="0" extrusionOk="0">
                    <a:moveTo>
                      <a:pt x="78" y="23439"/>
                    </a:moveTo>
                    <a:cubicBezTo>
                      <a:pt x="26" y="22828"/>
                      <a:pt x="0" y="22214"/>
                      <a:pt x="0" y="21600"/>
                    </a:cubicBezTo>
                    <a:cubicBezTo>
                      <a:pt x="-1" y="9674"/>
                      <a:pt x="9665" y="4"/>
                      <a:pt x="21591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699" cap="rnd">
                <a:solidFill>
                  <a:srgbClr val="CC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6022" name="Line 6"/>
            <p:cNvSpPr>
              <a:spLocks noChangeShapeType="1"/>
            </p:cNvSpPr>
            <p:nvPr/>
          </p:nvSpPr>
          <p:spPr bwMode="auto">
            <a:xfrm flipV="1">
              <a:off x="1824" y="2008"/>
              <a:ext cx="1700" cy="250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3" name="Line 7"/>
            <p:cNvSpPr>
              <a:spLocks noChangeShapeType="1"/>
            </p:cNvSpPr>
            <p:nvPr/>
          </p:nvSpPr>
          <p:spPr bwMode="auto">
            <a:xfrm flipV="1">
              <a:off x="1828" y="2120"/>
              <a:ext cx="2104" cy="154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4" name="Line 8"/>
            <p:cNvSpPr>
              <a:spLocks noChangeShapeType="1"/>
            </p:cNvSpPr>
            <p:nvPr/>
          </p:nvSpPr>
          <p:spPr bwMode="auto">
            <a:xfrm>
              <a:off x="1832" y="2288"/>
              <a:ext cx="2372" cy="0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5" name="Line 9"/>
            <p:cNvSpPr>
              <a:spLocks noChangeShapeType="1"/>
            </p:cNvSpPr>
            <p:nvPr/>
          </p:nvSpPr>
          <p:spPr bwMode="auto">
            <a:xfrm>
              <a:off x="1824" y="2310"/>
              <a:ext cx="1712" cy="226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6" name="Line 10"/>
            <p:cNvSpPr>
              <a:spLocks noChangeShapeType="1"/>
            </p:cNvSpPr>
            <p:nvPr/>
          </p:nvSpPr>
          <p:spPr bwMode="auto">
            <a:xfrm>
              <a:off x="1826" y="2296"/>
              <a:ext cx="2114" cy="164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7" name="Line 11"/>
            <p:cNvSpPr>
              <a:spLocks noChangeShapeType="1"/>
            </p:cNvSpPr>
            <p:nvPr/>
          </p:nvSpPr>
          <p:spPr bwMode="auto">
            <a:xfrm flipV="1">
              <a:off x="1822" y="2034"/>
              <a:ext cx="1088" cy="208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8" name="Line 12"/>
            <p:cNvSpPr>
              <a:spLocks noChangeShapeType="1"/>
            </p:cNvSpPr>
            <p:nvPr/>
          </p:nvSpPr>
          <p:spPr bwMode="auto">
            <a:xfrm>
              <a:off x="1822" y="2328"/>
              <a:ext cx="1067" cy="192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029" name="Rectangle 13"/>
          <p:cNvSpPr>
            <a:spLocks noChangeArrowheads="1"/>
          </p:cNvSpPr>
          <p:nvPr/>
        </p:nvSpPr>
        <p:spPr bwMode="auto">
          <a:xfrm>
            <a:off x="4860925" y="1939925"/>
            <a:ext cx="82550" cy="520700"/>
          </a:xfrm>
          <a:prstGeom prst="rect">
            <a:avLst/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0" name="Rectangle 14"/>
          <p:cNvSpPr>
            <a:spLocks noChangeArrowheads="1"/>
          </p:cNvSpPr>
          <p:nvPr/>
        </p:nvSpPr>
        <p:spPr bwMode="auto">
          <a:xfrm>
            <a:off x="5026025" y="2063750"/>
            <a:ext cx="917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Target</a:t>
            </a:r>
          </a:p>
        </p:txBody>
      </p:sp>
      <p:grpSp>
        <p:nvGrpSpPr>
          <p:cNvPr id="86031" name="Group 15"/>
          <p:cNvGrpSpPr>
            <a:grpSpLocks/>
          </p:cNvGrpSpPr>
          <p:nvPr/>
        </p:nvGrpSpPr>
        <p:grpSpPr bwMode="auto">
          <a:xfrm>
            <a:off x="1562100" y="3435350"/>
            <a:ext cx="1828800" cy="1660525"/>
            <a:chOff x="984" y="2164"/>
            <a:chExt cx="1152" cy="1046"/>
          </a:xfrm>
        </p:grpSpPr>
        <p:sp>
          <p:nvSpPr>
            <p:cNvPr id="86032" name="Rectangle 16"/>
            <p:cNvSpPr>
              <a:spLocks noChangeArrowheads="1"/>
            </p:cNvSpPr>
            <p:nvPr/>
          </p:nvSpPr>
          <p:spPr bwMode="auto">
            <a:xfrm>
              <a:off x="984" y="3018"/>
              <a:ext cx="11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 defTabSz="762000">
                <a:spcBef>
                  <a:spcPct val="50000"/>
                </a:spcBef>
              </a:pPr>
              <a:endParaRPr lang="en-US" sz="1400"/>
            </a:p>
          </p:txBody>
        </p:sp>
        <p:grpSp>
          <p:nvGrpSpPr>
            <p:cNvPr id="86033" name="Group 17"/>
            <p:cNvGrpSpPr>
              <a:grpSpLocks/>
            </p:cNvGrpSpPr>
            <p:nvPr/>
          </p:nvGrpSpPr>
          <p:grpSpPr bwMode="auto">
            <a:xfrm>
              <a:off x="1139" y="2164"/>
              <a:ext cx="681" cy="712"/>
              <a:chOff x="1139" y="2164"/>
              <a:chExt cx="681" cy="712"/>
            </a:xfrm>
          </p:grpSpPr>
          <p:sp>
            <p:nvSpPr>
              <p:cNvPr id="86034" name="Oval 18"/>
              <p:cNvSpPr>
                <a:spLocks noChangeArrowheads="1"/>
              </p:cNvSpPr>
              <p:nvPr/>
            </p:nvSpPr>
            <p:spPr bwMode="auto">
              <a:xfrm>
                <a:off x="1306" y="2224"/>
                <a:ext cx="172" cy="76"/>
              </a:xfrm>
              <a:prstGeom prst="ellipse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35" name="Rectangle 19"/>
              <p:cNvSpPr>
                <a:spLocks noChangeArrowheads="1"/>
              </p:cNvSpPr>
              <p:nvPr/>
            </p:nvSpPr>
            <p:spPr bwMode="auto">
              <a:xfrm>
                <a:off x="1348" y="2164"/>
                <a:ext cx="472" cy="71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89804"/>
                      <a:invGamma/>
                    </a:scheme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36" name="Oval 20"/>
              <p:cNvSpPr>
                <a:spLocks noChangeArrowheads="1"/>
              </p:cNvSpPr>
              <p:nvPr/>
            </p:nvSpPr>
            <p:spPr bwMode="auto">
              <a:xfrm>
                <a:off x="1542" y="2374"/>
                <a:ext cx="212" cy="168"/>
              </a:xfrm>
              <a:prstGeom prst="ellipse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37" name="Arc 21"/>
              <p:cNvSpPr>
                <a:spLocks/>
              </p:cNvSpPr>
              <p:nvPr/>
            </p:nvSpPr>
            <p:spPr bwMode="auto">
              <a:xfrm>
                <a:off x="1139" y="2771"/>
                <a:ext cx="164" cy="68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21600"/>
                  <a:gd name="T1" fmla="*/ 21600 h 21600"/>
                  <a:gd name="T2" fmla="*/ 21468 w 21600"/>
                  <a:gd name="T3" fmla="*/ 0 h 21600"/>
                  <a:gd name="T4" fmla="*/ 2160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722"/>
                      <a:pt x="9590" y="72"/>
                      <a:pt x="21468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722"/>
                      <a:pt x="9590" y="72"/>
                      <a:pt x="21468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699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38" name="Arc 22"/>
              <p:cNvSpPr>
                <a:spLocks/>
              </p:cNvSpPr>
              <p:nvPr/>
            </p:nvSpPr>
            <p:spPr bwMode="auto">
              <a:xfrm>
                <a:off x="1157" y="2795"/>
                <a:ext cx="164" cy="68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21600"/>
                  <a:gd name="T1" fmla="*/ 21600 h 21600"/>
                  <a:gd name="T2" fmla="*/ 21468 w 21600"/>
                  <a:gd name="T3" fmla="*/ 0 h 21600"/>
                  <a:gd name="T4" fmla="*/ 2160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722"/>
                      <a:pt x="9590" y="72"/>
                      <a:pt x="21468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722"/>
                      <a:pt x="9590" y="72"/>
                      <a:pt x="21468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699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39" name="Oval 23"/>
              <p:cNvSpPr>
                <a:spLocks noChangeArrowheads="1"/>
              </p:cNvSpPr>
              <p:nvPr/>
            </p:nvSpPr>
            <p:spPr bwMode="auto">
              <a:xfrm>
                <a:off x="1542" y="2206"/>
                <a:ext cx="212" cy="168"/>
              </a:xfrm>
              <a:prstGeom prst="ellipse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40" name="Rectangle 24"/>
              <p:cNvSpPr>
                <a:spLocks noChangeArrowheads="1"/>
              </p:cNvSpPr>
              <p:nvPr/>
            </p:nvSpPr>
            <p:spPr bwMode="auto">
              <a:xfrm>
                <a:off x="1348" y="2164"/>
                <a:ext cx="376" cy="71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89804"/>
                      <a:invGamma/>
                    </a:scheme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41" name="Rectangle 25"/>
              <p:cNvSpPr>
                <a:spLocks noChangeArrowheads="1"/>
              </p:cNvSpPr>
              <p:nvPr/>
            </p:nvSpPr>
            <p:spPr bwMode="auto">
              <a:xfrm>
                <a:off x="1324" y="2712"/>
                <a:ext cx="20" cy="136"/>
              </a:xfrm>
              <a:prstGeom prst="rect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42" name="Rectangle 26"/>
              <p:cNvSpPr>
                <a:spLocks noChangeArrowheads="1"/>
              </p:cNvSpPr>
              <p:nvPr/>
            </p:nvSpPr>
            <p:spPr bwMode="auto">
              <a:xfrm>
                <a:off x="1308" y="2744"/>
                <a:ext cx="10" cy="70"/>
              </a:xfrm>
              <a:prstGeom prst="rect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43" name="Rectangle 27"/>
              <p:cNvSpPr>
                <a:spLocks noChangeArrowheads="1"/>
              </p:cNvSpPr>
              <p:nvPr/>
            </p:nvSpPr>
            <p:spPr bwMode="auto">
              <a:xfrm>
                <a:off x="1540" y="2204"/>
                <a:ext cx="180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l" defTabSz="762000">
                  <a:spcBef>
                    <a:spcPct val="50000"/>
                  </a:spcBef>
                </a:pPr>
                <a:r>
                  <a:rPr lang="en-GB" sz="1200" b="1"/>
                  <a:t>T</a:t>
                </a:r>
              </a:p>
              <a:p>
                <a:pPr algn="l" defTabSz="762000">
                  <a:spcBef>
                    <a:spcPct val="50000"/>
                  </a:spcBef>
                </a:pPr>
                <a:r>
                  <a:rPr lang="en-GB" sz="1200" b="1"/>
                  <a:t>R</a:t>
                </a:r>
              </a:p>
            </p:txBody>
          </p:sp>
        </p:grpSp>
      </p:grpSp>
      <p:grpSp>
        <p:nvGrpSpPr>
          <p:cNvPr id="86048" name="Group 32"/>
          <p:cNvGrpSpPr>
            <a:grpSpLocks/>
          </p:cNvGrpSpPr>
          <p:nvPr/>
        </p:nvGrpSpPr>
        <p:grpSpPr bwMode="auto">
          <a:xfrm>
            <a:off x="7808913" y="1643063"/>
            <a:ext cx="725487" cy="973137"/>
            <a:chOff x="1662" y="275"/>
            <a:chExt cx="457" cy="613"/>
          </a:xfrm>
        </p:grpSpPr>
        <p:sp>
          <p:nvSpPr>
            <p:cNvPr id="86049" name="Line 33"/>
            <p:cNvSpPr>
              <a:spLocks noChangeShapeType="1"/>
            </p:cNvSpPr>
            <p:nvPr/>
          </p:nvSpPr>
          <p:spPr bwMode="auto">
            <a:xfrm flipV="1">
              <a:off x="1777" y="275"/>
              <a:ext cx="0" cy="197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50" name="Line 34"/>
            <p:cNvSpPr>
              <a:spLocks noChangeShapeType="1"/>
            </p:cNvSpPr>
            <p:nvPr/>
          </p:nvSpPr>
          <p:spPr bwMode="auto">
            <a:xfrm>
              <a:off x="1780" y="690"/>
              <a:ext cx="0" cy="198"/>
            </a:xfrm>
            <a:prstGeom prst="line">
              <a:avLst/>
            </a:prstGeom>
            <a:noFill/>
            <a:ln w="12699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51" name="Line 35"/>
            <p:cNvSpPr>
              <a:spLocks noChangeShapeType="1"/>
            </p:cNvSpPr>
            <p:nvPr/>
          </p:nvSpPr>
          <p:spPr bwMode="auto">
            <a:xfrm>
              <a:off x="1886" y="587"/>
              <a:ext cx="233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52" name="Rectangle 36"/>
            <p:cNvSpPr>
              <a:spLocks noChangeArrowheads="1"/>
            </p:cNvSpPr>
            <p:nvPr/>
          </p:nvSpPr>
          <p:spPr bwMode="auto">
            <a:xfrm>
              <a:off x="1662" y="476"/>
              <a:ext cx="234" cy="226"/>
            </a:xfrm>
            <a:prstGeom prst="rect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6053" name="Group 37"/>
            <p:cNvGrpSpPr>
              <a:grpSpLocks/>
            </p:cNvGrpSpPr>
            <p:nvPr/>
          </p:nvGrpSpPr>
          <p:grpSpPr bwMode="auto">
            <a:xfrm>
              <a:off x="1686" y="491"/>
              <a:ext cx="60" cy="59"/>
              <a:chOff x="1686" y="491"/>
              <a:chExt cx="60" cy="59"/>
            </a:xfrm>
          </p:grpSpPr>
          <p:sp>
            <p:nvSpPr>
              <p:cNvPr id="86054" name="AutoShape 38"/>
              <p:cNvSpPr>
                <a:spLocks noChangeArrowheads="1"/>
              </p:cNvSpPr>
              <p:nvPr/>
            </p:nvSpPr>
            <p:spPr bwMode="auto">
              <a:xfrm>
                <a:off x="1686" y="491"/>
                <a:ext cx="60" cy="59"/>
              </a:xfrm>
              <a:prstGeom prst="diamond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55" name="Line 39"/>
              <p:cNvSpPr>
                <a:spLocks noChangeShapeType="1"/>
              </p:cNvSpPr>
              <p:nvPr/>
            </p:nvSpPr>
            <p:spPr bwMode="auto">
              <a:xfrm>
                <a:off x="1707" y="497"/>
                <a:ext cx="0" cy="48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56" name="Line 40"/>
              <p:cNvSpPr>
                <a:spLocks noChangeShapeType="1"/>
              </p:cNvSpPr>
              <p:nvPr/>
            </p:nvSpPr>
            <p:spPr bwMode="auto">
              <a:xfrm>
                <a:off x="1725" y="496"/>
                <a:ext cx="0" cy="49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6057" name="Freeform 41"/>
            <p:cNvSpPr>
              <a:spLocks/>
            </p:cNvSpPr>
            <p:nvPr/>
          </p:nvSpPr>
          <p:spPr bwMode="auto">
            <a:xfrm>
              <a:off x="1928" y="530"/>
              <a:ext cx="68" cy="30"/>
            </a:xfrm>
            <a:custGeom>
              <a:avLst/>
              <a:gdLst>
                <a:gd name="T0" fmla="*/ 0 w 68"/>
                <a:gd name="T1" fmla="*/ 29 h 30"/>
                <a:gd name="T2" fmla="*/ 19 w 68"/>
                <a:gd name="T3" fmla="*/ 29 h 30"/>
                <a:gd name="T4" fmla="*/ 19 w 68"/>
                <a:gd name="T5" fmla="*/ 0 h 30"/>
                <a:gd name="T6" fmla="*/ 47 w 68"/>
                <a:gd name="T7" fmla="*/ 0 h 30"/>
                <a:gd name="T8" fmla="*/ 47 w 68"/>
                <a:gd name="T9" fmla="*/ 29 h 30"/>
                <a:gd name="T10" fmla="*/ 67 w 68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30">
                  <a:moveTo>
                    <a:pt x="0" y="29"/>
                  </a:moveTo>
                  <a:lnTo>
                    <a:pt x="19" y="29"/>
                  </a:lnTo>
                  <a:lnTo>
                    <a:pt x="19" y="0"/>
                  </a:lnTo>
                  <a:lnTo>
                    <a:pt x="47" y="0"/>
                  </a:lnTo>
                  <a:lnTo>
                    <a:pt x="47" y="29"/>
                  </a:lnTo>
                  <a:lnTo>
                    <a:pt x="67" y="29"/>
                  </a:lnTo>
                </a:path>
              </a:pathLst>
            </a:custGeom>
            <a:noFill/>
            <a:ln w="12699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058" name="Group 42"/>
            <p:cNvGrpSpPr>
              <a:grpSpLocks/>
            </p:cNvGrpSpPr>
            <p:nvPr/>
          </p:nvGrpSpPr>
          <p:grpSpPr bwMode="auto">
            <a:xfrm>
              <a:off x="1718" y="658"/>
              <a:ext cx="115" cy="15"/>
              <a:chOff x="1718" y="658"/>
              <a:chExt cx="115" cy="15"/>
            </a:xfrm>
          </p:grpSpPr>
          <p:sp>
            <p:nvSpPr>
              <p:cNvPr id="86059" name="Line 43"/>
              <p:cNvSpPr>
                <a:spLocks noChangeShapeType="1"/>
              </p:cNvSpPr>
              <p:nvPr/>
            </p:nvSpPr>
            <p:spPr bwMode="auto">
              <a:xfrm>
                <a:off x="1718" y="673"/>
                <a:ext cx="3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60" name="Line 44"/>
              <p:cNvSpPr>
                <a:spLocks noChangeShapeType="1"/>
              </p:cNvSpPr>
              <p:nvPr/>
            </p:nvSpPr>
            <p:spPr bwMode="auto">
              <a:xfrm>
                <a:off x="1800" y="673"/>
                <a:ext cx="33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61" name="Line 45"/>
              <p:cNvSpPr>
                <a:spLocks noChangeShapeType="1"/>
              </p:cNvSpPr>
              <p:nvPr/>
            </p:nvSpPr>
            <p:spPr bwMode="auto">
              <a:xfrm flipV="1">
                <a:off x="1756" y="658"/>
                <a:ext cx="44" cy="15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6062" name="Group 46"/>
            <p:cNvGrpSpPr>
              <a:grpSpLocks/>
            </p:cNvGrpSpPr>
            <p:nvPr/>
          </p:nvGrpSpPr>
          <p:grpSpPr bwMode="auto">
            <a:xfrm>
              <a:off x="1696" y="583"/>
              <a:ext cx="90" cy="46"/>
              <a:chOff x="1696" y="583"/>
              <a:chExt cx="90" cy="46"/>
            </a:xfrm>
          </p:grpSpPr>
          <p:sp>
            <p:nvSpPr>
              <p:cNvPr id="86063" name="Line 47"/>
              <p:cNvSpPr>
                <a:spLocks noChangeShapeType="1"/>
              </p:cNvSpPr>
              <p:nvPr/>
            </p:nvSpPr>
            <p:spPr bwMode="auto">
              <a:xfrm>
                <a:off x="1696" y="606"/>
                <a:ext cx="25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64" name="Line 48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65" name="Line 49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66" name="Line 50"/>
              <p:cNvSpPr>
                <a:spLocks noChangeShapeType="1"/>
              </p:cNvSpPr>
              <p:nvPr/>
            </p:nvSpPr>
            <p:spPr bwMode="auto">
              <a:xfrm flipH="1">
                <a:off x="1722" y="606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67" name="Line 51"/>
              <p:cNvSpPr>
                <a:spLocks noChangeShapeType="1"/>
              </p:cNvSpPr>
              <p:nvPr/>
            </p:nvSpPr>
            <p:spPr bwMode="auto">
              <a:xfrm>
                <a:off x="1754" y="606"/>
                <a:ext cx="32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68" name="Line 52"/>
              <p:cNvSpPr>
                <a:spLocks noChangeShapeType="1"/>
              </p:cNvSpPr>
              <p:nvPr/>
            </p:nvSpPr>
            <p:spPr bwMode="auto">
              <a:xfrm>
                <a:off x="1754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6069" name="Line 53"/>
            <p:cNvSpPr>
              <a:spLocks noChangeShapeType="1"/>
            </p:cNvSpPr>
            <p:nvPr/>
          </p:nvSpPr>
          <p:spPr bwMode="auto">
            <a:xfrm flipV="1">
              <a:off x="1741" y="551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70" name="Line 54"/>
            <p:cNvSpPr>
              <a:spLocks noChangeShapeType="1"/>
            </p:cNvSpPr>
            <p:nvPr/>
          </p:nvSpPr>
          <p:spPr bwMode="auto">
            <a:xfrm flipV="1">
              <a:off x="1753" y="562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071" name="Rectangle 55"/>
          <p:cNvSpPr>
            <a:spLocks noChangeArrowheads="1"/>
          </p:cNvSpPr>
          <p:nvPr/>
        </p:nvSpPr>
        <p:spPr bwMode="auto">
          <a:xfrm>
            <a:off x="492125" y="3711575"/>
            <a:ext cx="1711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Transmitter </a:t>
            </a:r>
            <a:r>
              <a:rPr lang="en-GB" sz="1600" b="1"/>
              <a:t>/</a:t>
            </a:r>
            <a:r>
              <a:rPr lang="en-GB" sz="1600"/>
              <a:t>Receiver</a:t>
            </a:r>
          </a:p>
        </p:txBody>
      </p:sp>
      <p:sp>
        <p:nvSpPr>
          <p:cNvPr id="86072" name="Rectangle 5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Optical sensors (Diffuse)</a:t>
            </a:r>
            <a:endParaRPr lang="en-GB"/>
          </a:p>
        </p:txBody>
      </p:sp>
      <p:sp>
        <p:nvSpPr>
          <p:cNvPr id="86073" name="Rectangle 57"/>
          <p:cNvSpPr>
            <a:spLocks noChangeArrowheads="1"/>
          </p:cNvSpPr>
          <p:nvPr/>
        </p:nvSpPr>
        <p:spPr bwMode="auto">
          <a:xfrm>
            <a:off x="381000" y="2117725"/>
            <a:ext cx="2990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Type : Diffuse</a:t>
            </a:r>
          </a:p>
        </p:txBody>
      </p:sp>
    </p:spTree>
    <p:extLst>
      <p:ext uri="{BB962C8B-B14F-4D97-AF65-F5344CB8AC3E}">
        <p14:creationId xmlns:p14="http://schemas.microsoft.com/office/powerpoint/2010/main" val="1684667033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6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9" grpId="0" animBg="1"/>
      <p:bldP spid="86030" grpId="0" build="p" autoUpdateAnimBg="0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Oval 2"/>
          <p:cNvSpPr>
            <a:spLocks noChangeArrowheads="1"/>
          </p:cNvSpPr>
          <p:nvPr/>
        </p:nvSpPr>
        <p:spPr bwMode="auto">
          <a:xfrm>
            <a:off x="2073275" y="3530600"/>
            <a:ext cx="273050" cy="12065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2139950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8" name="Oval 4"/>
          <p:cNvSpPr>
            <a:spLocks noChangeArrowheads="1"/>
          </p:cNvSpPr>
          <p:nvPr/>
        </p:nvSpPr>
        <p:spPr bwMode="auto">
          <a:xfrm>
            <a:off x="2447925" y="3768725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9" name="Arc 5"/>
          <p:cNvSpPr>
            <a:spLocks/>
          </p:cNvSpPr>
          <p:nvPr/>
        </p:nvSpPr>
        <p:spPr bwMode="auto">
          <a:xfrm>
            <a:off x="1808163" y="43989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0" name="Arc 6"/>
          <p:cNvSpPr>
            <a:spLocks/>
          </p:cNvSpPr>
          <p:nvPr/>
        </p:nvSpPr>
        <p:spPr bwMode="auto">
          <a:xfrm>
            <a:off x="1836738" y="44370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1" name="Oval 7"/>
          <p:cNvSpPr>
            <a:spLocks noChangeArrowheads="1"/>
          </p:cNvSpPr>
          <p:nvPr/>
        </p:nvSpPr>
        <p:spPr bwMode="auto">
          <a:xfrm>
            <a:off x="2447925" y="3502025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2139950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2101850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20764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8075" name="Group 11"/>
          <p:cNvGrpSpPr>
            <a:grpSpLocks/>
          </p:cNvGrpSpPr>
          <p:nvPr/>
        </p:nvGrpSpPr>
        <p:grpSpPr bwMode="auto">
          <a:xfrm>
            <a:off x="2892425" y="2903538"/>
            <a:ext cx="3802063" cy="1447800"/>
            <a:chOff x="1822" y="1829"/>
            <a:chExt cx="2395" cy="912"/>
          </a:xfrm>
        </p:grpSpPr>
        <p:grpSp>
          <p:nvGrpSpPr>
            <p:cNvPr id="88076" name="Group 12"/>
            <p:cNvGrpSpPr>
              <a:grpSpLocks/>
            </p:cNvGrpSpPr>
            <p:nvPr/>
          </p:nvGrpSpPr>
          <p:grpSpPr bwMode="auto">
            <a:xfrm>
              <a:off x="1900" y="1829"/>
              <a:ext cx="2317" cy="912"/>
              <a:chOff x="1900" y="1829"/>
              <a:chExt cx="2317" cy="912"/>
            </a:xfrm>
          </p:grpSpPr>
          <p:sp>
            <p:nvSpPr>
              <p:cNvPr id="88077" name="Arc 13"/>
              <p:cNvSpPr>
                <a:spLocks/>
              </p:cNvSpPr>
              <p:nvPr/>
            </p:nvSpPr>
            <p:spPr bwMode="auto">
              <a:xfrm rot="20460000">
                <a:off x="1900" y="1829"/>
                <a:ext cx="2315" cy="854"/>
              </a:xfrm>
              <a:custGeom>
                <a:avLst/>
                <a:gdLst>
                  <a:gd name="G0" fmla="+- 9 0 0"/>
                  <a:gd name="G1" fmla="+- 21600 0 0"/>
                  <a:gd name="G2" fmla="+- 21600 0 0"/>
                  <a:gd name="T0" fmla="*/ 0 w 21609"/>
                  <a:gd name="T1" fmla="*/ 0 h 23441"/>
                  <a:gd name="T2" fmla="*/ 21530 w 21609"/>
                  <a:gd name="T3" fmla="*/ 23441 h 23441"/>
                  <a:gd name="T4" fmla="*/ 9 w 21609"/>
                  <a:gd name="T5" fmla="*/ 21600 h 23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9" h="23441" fill="none" extrusionOk="0">
                    <a:moveTo>
                      <a:pt x="0" y="0"/>
                    </a:moveTo>
                    <a:cubicBezTo>
                      <a:pt x="3" y="0"/>
                      <a:pt x="6" y="-1"/>
                      <a:pt x="9" y="0"/>
                    </a:cubicBezTo>
                    <a:cubicBezTo>
                      <a:pt x="11938" y="0"/>
                      <a:pt x="21609" y="9670"/>
                      <a:pt x="21609" y="21600"/>
                    </a:cubicBezTo>
                    <a:cubicBezTo>
                      <a:pt x="21609" y="22214"/>
                      <a:pt x="21582" y="22828"/>
                      <a:pt x="21530" y="23441"/>
                    </a:cubicBezTo>
                  </a:path>
                  <a:path w="21609" h="23441" stroke="0" extrusionOk="0">
                    <a:moveTo>
                      <a:pt x="0" y="0"/>
                    </a:moveTo>
                    <a:cubicBezTo>
                      <a:pt x="3" y="0"/>
                      <a:pt x="6" y="-1"/>
                      <a:pt x="9" y="0"/>
                    </a:cubicBezTo>
                    <a:cubicBezTo>
                      <a:pt x="11938" y="0"/>
                      <a:pt x="21609" y="9670"/>
                      <a:pt x="21609" y="21600"/>
                    </a:cubicBezTo>
                    <a:cubicBezTo>
                      <a:pt x="21609" y="22214"/>
                      <a:pt x="21582" y="22828"/>
                      <a:pt x="21530" y="23441"/>
                    </a:cubicBezTo>
                    <a:lnTo>
                      <a:pt x="9" y="21600"/>
                    </a:lnTo>
                    <a:close/>
                  </a:path>
                </a:pathLst>
              </a:custGeom>
              <a:noFill/>
              <a:ln w="12699" cap="rnd">
                <a:solidFill>
                  <a:srgbClr val="CC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078" name="Arc 14"/>
              <p:cNvSpPr>
                <a:spLocks/>
              </p:cNvSpPr>
              <p:nvPr/>
            </p:nvSpPr>
            <p:spPr bwMode="auto">
              <a:xfrm rot="11940000">
                <a:off x="1903" y="1888"/>
                <a:ext cx="2314" cy="85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78 w 21600"/>
                  <a:gd name="T1" fmla="*/ 23440 h 23440"/>
                  <a:gd name="T2" fmla="*/ 21591 w 21600"/>
                  <a:gd name="T3" fmla="*/ 0 h 23440"/>
                  <a:gd name="T4" fmla="*/ 21600 w 21600"/>
                  <a:gd name="T5" fmla="*/ 21600 h 23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3440" fill="none" extrusionOk="0">
                    <a:moveTo>
                      <a:pt x="78" y="23439"/>
                    </a:moveTo>
                    <a:cubicBezTo>
                      <a:pt x="26" y="22828"/>
                      <a:pt x="0" y="22214"/>
                      <a:pt x="0" y="21600"/>
                    </a:cubicBezTo>
                    <a:cubicBezTo>
                      <a:pt x="-1" y="9674"/>
                      <a:pt x="9665" y="4"/>
                      <a:pt x="21591" y="0"/>
                    </a:cubicBezTo>
                  </a:path>
                  <a:path w="21600" h="23440" stroke="0" extrusionOk="0">
                    <a:moveTo>
                      <a:pt x="78" y="23439"/>
                    </a:moveTo>
                    <a:cubicBezTo>
                      <a:pt x="26" y="22828"/>
                      <a:pt x="0" y="22214"/>
                      <a:pt x="0" y="21600"/>
                    </a:cubicBezTo>
                    <a:cubicBezTo>
                      <a:pt x="-1" y="9674"/>
                      <a:pt x="9665" y="4"/>
                      <a:pt x="21591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699" cap="rnd">
                <a:solidFill>
                  <a:srgbClr val="CC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8079" name="Line 15"/>
            <p:cNvSpPr>
              <a:spLocks noChangeShapeType="1"/>
            </p:cNvSpPr>
            <p:nvPr/>
          </p:nvSpPr>
          <p:spPr bwMode="auto">
            <a:xfrm flipV="1">
              <a:off x="1824" y="2008"/>
              <a:ext cx="1700" cy="250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80" name="Line 16"/>
            <p:cNvSpPr>
              <a:spLocks noChangeShapeType="1"/>
            </p:cNvSpPr>
            <p:nvPr/>
          </p:nvSpPr>
          <p:spPr bwMode="auto">
            <a:xfrm flipV="1">
              <a:off x="1828" y="2120"/>
              <a:ext cx="2104" cy="154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81" name="Line 17"/>
            <p:cNvSpPr>
              <a:spLocks noChangeShapeType="1"/>
            </p:cNvSpPr>
            <p:nvPr/>
          </p:nvSpPr>
          <p:spPr bwMode="auto">
            <a:xfrm>
              <a:off x="1832" y="2288"/>
              <a:ext cx="2372" cy="0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82" name="Line 18"/>
            <p:cNvSpPr>
              <a:spLocks noChangeShapeType="1"/>
            </p:cNvSpPr>
            <p:nvPr/>
          </p:nvSpPr>
          <p:spPr bwMode="auto">
            <a:xfrm>
              <a:off x="1824" y="2310"/>
              <a:ext cx="1712" cy="226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83" name="Line 19"/>
            <p:cNvSpPr>
              <a:spLocks noChangeShapeType="1"/>
            </p:cNvSpPr>
            <p:nvPr/>
          </p:nvSpPr>
          <p:spPr bwMode="auto">
            <a:xfrm>
              <a:off x="1826" y="2296"/>
              <a:ext cx="2114" cy="164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84" name="Line 20"/>
            <p:cNvSpPr>
              <a:spLocks noChangeShapeType="1"/>
            </p:cNvSpPr>
            <p:nvPr/>
          </p:nvSpPr>
          <p:spPr bwMode="auto">
            <a:xfrm flipV="1">
              <a:off x="1822" y="2034"/>
              <a:ext cx="1088" cy="208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85" name="Line 21"/>
            <p:cNvSpPr>
              <a:spLocks noChangeShapeType="1"/>
            </p:cNvSpPr>
            <p:nvPr/>
          </p:nvSpPr>
          <p:spPr bwMode="auto">
            <a:xfrm>
              <a:off x="1822" y="2328"/>
              <a:ext cx="1067" cy="192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8086" name="Rectangle 22"/>
          <p:cNvSpPr>
            <a:spLocks noChangeArrowheads="1"/>
          </p:cNvSpPr>
          <p:nvPr/>
        </p:nvSpPr>
        <p:spPr bwMode="auto">
          <a:xfrm>
            <a:off x="4860925" y="2397125"/>
            <a:ext cx="82550" cy="520700"/>
          </a:xfrm>
          <a:prstGeom prst="rect">
            <a:avLst/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7" name="Rectangle 23"/>
          <p:cNvSpPr>
            <a:spLocks noChangeArrowheads="1"/>
          </p:cNvSpPr>
          <p:nvPr/>
        </p:nvSpPr>
        <p:spPr bwMode="auto">
          <a:xfrm>
            <a:off x="2444750" y="3498850"/>
            <a:ext cx="2857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200" b="1"/>
              <a:t>T</a:t>
            </a:r>
          </a:p>
          <a:p>
            <a:pPr algn="l" defTabSz="762000">
              <a:spcBef>
                <a:spcPct val="50000"/>
              </a:spcBef>
            </a:pPr>
            <a:r>
              <a:rPr lang="en-GB" sz="1200" b="1"/>
              <a:t>R</a:t>
            </a:r>
          </a:p>
        </p:txBody>
      </p:sp>
      <p:grpSp>
        <p:nvGrpSpPr>
          <p:cNvPr id="88092" name="Group 28"/>
          <p:cNvGrpSpPr>
            <a:grpSpLocks/>
          </p:cNvGrpSpPr>
          <p:nvPr/>
        </p:nvGrpSpPr>
        <p:grpSpPr bwMode="auto">
          <a:xfrm>
            <a:off x="7808913" y="1643063"/>
            <a:ext cx="725487" cy="973137"/>
            <a:chOff x="1662" y="275"/>
            <a:chExt cx="457" cy="613"/>
          </a:xfrm>
        </p:grpSpPr>
        <p:sp>
          <p:nvSpPr>
            <p:cNvPr id="88093" name="Line 29"/>
            <p:cNvSpPr>
              <a:spLocks noChangeShapeType="1"/>
            </p:cNvSpPr>
            <p:nvPr/>
          </p:nvSpPr>
          <p:spPr bwMode="auto">
            <a:xfrm flipV="1">
              <a:off x="1777" y="275"/>
              <a:ext cx="0" cy="197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94" name="Line 30"/>
            <p:cNvSpPr>
              <a:spLocks noChangeShapeType="1"/>
            </p:cNvSpPr>
            <p:nvPr/>
          </p:nvSpPr>
          <p:spPr bwMode="auto">
            <a:xfrm>
              <a:off x="1780" y="690"/>
              <a:ext cx="0" cy="198"/>
            </a:xfrm>
            <a:prstGeom prst="line">
              <a:avLst/>
            </a:prstGeom>
            <a:noFill/>
            <a:ln w="12699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95" name="Line 31"/>
            <p:cNvSpPr>
              <a:spLocks noChangeShapeType="1"/>
            </p:cNvSpPr>
            <p:nvPr/>
          </p:nvSpPr>
          <p:spPr bwMode="auto">
            <a:xfrm>
              <a:off x="1886" y="587"/>
              <a:ext cx="233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96" name="Rectangle 32"/>
            <p:cNvSpPr>
              <a:spLocks noChangeArrowheads="1"/>
            </p:cNvSpPr>
            <p:nvPr/>
          </p:nvSpPr>
          <p:spPr bwMode="auto">
            <a:xfrm>
              <a:off x="1662" y="476"/>
              <a:ext cx="234" cy="226"/>
            </a:xfrm>
            <a:prstGeom prst="rect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8097" name="Group 33"/>
            <p:cNvGrpSpPr>
              <a:grpSpLocks/>
            </p:cNvGrpSpPr>
            <p:nvPr/>
          </p:nvGrpSpPr>
          <p:grpSpPr bwMode="auto">
            <a:xfrm>
              <a:off x="1686" y="491"/>
              <a:ext cx="60" cy="59"/>
              <a:chOff x="1686" y="491"/>
              <a:chExt cx="60" cy="59"/>
            </a:xfrm>
          </p:grpSpPr>
          <p:sp>
            <p:nvSpPr>
              <p:cNvPr id="88098" name="AutoShape 34"/>
              <p:cNvSpPr>
                <a:spLocks noChangeArrowheads="1"/>
              </p:cNvSpPr>
              <p:nvPr/>
            </p:nvSpPr>
            <p:spPr bwMode="auto">
              <a:xfrm>
                <a:off x="1686" y="491"/>
                <a:ext cx="60" cy="59"/>
              </a:xfrm>
              <a:prstGeom prst="diamond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099" name="Line 35"/>
              <p:cNvSpPr>
                <a:spLocks noChangeShapeType="1"/>
              </p:cNvSpPr>
              <p:nvPr/>
            </p:nvSpPr>
            <p:spPr bwMode="auto">
              <a:xfrm>
                <a:off x="1707" y="497"/>
                <a:ext cx="0" cy="48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00" name="Line 36"/>
              <p:cNvSpPr>
                <a:spLocks noChangeShapeType="1"/>
              </p:cNvSpPr>
              <p:nvPr/>
            </p:nvSpPr>
            <p:spPr bwMode="auto">
              <a:xfrm>
                <a:off x="1725" y="496"/>
                <a:ext cx="0" cy="49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8101" name="Freeform 37"/>
            <p:cNvSpPr>
              <a:spLocks/>
            </p:cNvSpPr>
            <p:nvPr/>
          </p:nvSpPr>
          <p:spPr bwMode="auto">
            <a:xfrm>
              <a:off x="1928" y="530"/>
              <a:ext cx="68" cy="30"/>
            </a:xfrm>
            <a:custGeom>
              <a:avLst/>
              <a:gdLst>
                <a:gd name="T0" fmla="*/ 0 w 68"/>
                <a:gd name="T1" fmla="*/ 29 h 30"/>
                <a:gd name="T2" fmla="*/ 19 w 68"/>
                <a:gd name="T3" fmla="*/ 29 h 30"/>
                <a:gd name="T4" fmla="*/ 19 w 68"/>
                <a:gd name="T5" fmla="*/ 0 h 30"/>
                <a:gd name="T6" fmla="*/ 47 w 68"/>
                <a:gd name="T7" fmla="*/ 0 h 30"/>
                <a:gd name="T8" fmla="*/ 47 w 68"/>
                <a:gd name="T9" fmla="*/ 29 h 30"/>
                <a:gd name="T10" fmla="*/ 67 w 68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30">
                  <a:moveTo>
                    <a:pt x="0" y="29"/>
                  </a:moveTo>
                  <a:lnTo>
                    <a:pt x="19" y="29"/>
                  </a:lnTo>
                  <a:lnTo>
                    <a:pt x="19" y="0"/>
                  </a:lnTo>
                  <a:lnTo>
                    <a:pt x="47" y="0"/>
                  </a:lnTo>
                  <a:lnTo>
                    <a:pt x="47" y="29"/>
                  </a:lnTo>
                  <a:lnTo>
                    <a:pt x="67" y="29"/>
                  </a:lnTo>
                </a:path>
              </a:pathLst>
            </a:custGeom>
            <a:noFill/>
            <a:ln w="12699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8102" name="Group 38"/>
            <p:cNvGrpSpPr>
              <a:grpSpLocks/>
            </p:cNvGrpSpPr>
            <p:nvPr/>
          </p:nvGrpSpPr>
          <p:grpSpPr bwMode="auto">
            <a:xfrm>
              <a:off x="1718" y="658"/>
              <a:ext cx="115" cy="15"/>
              <a:chOff x="1718" y="658"/>
              <a:chExt cx="115" cy="15"/>
            </a:xfrm>
          </p:grpSpPr>
          <p:sp>
            <p:nvSpPr>
              <p:cNvPr id="88103" name="Line 39"/>
              <p:cNvSpPr>
                <a:spLocks noChangeShapeType="1"/>
              </p:cNvSpPr>
              <p:nvPr/>
            </p:nvSpPr>
            <p:spPr bwMode="auto">
              <a:xfrm>
                <a:off x="1718" y="673"/>
                <a:ext cx="3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04" name="Line 40"/>
              <p:cNvSpPr>
                <a:spLocks noChangeShapeType="1"/>
              </p:cNvSpPr>
              <p:nvPr/>
            </p:nvSpPr>
            <p:spPr bwMode="auto">
              <a:xfrm>
                <a:off x="1800" y="673"/>
                <a:ext cx="33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05" name="Line 41"/>
              <p:cNvSpPr>
                <a:spLocks noChangeShapeType="1"/>
              </p:cNvSpPr>
              <p:nvPr/>
            </p:nvSpPr>
            <p:spPr bwMode="auto">
              <a:xfrm flipV="1">
                <a:off x="1756" y="658"/>
                <a:ext cx="44" cy="15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8106" name="Group 42"/>
            <p:cNvGrpSpPr>
              <a:grpSpLocks/>
            </p:cNvGrpSpPr>
            <p:nvPr/>
          </p:nvGrpSpPr>
          <p:grpSpPr bwMode="auto">
            <a:xfrm>
              <a:off x="1696" y="583"/>
              <a:ext cx="90" cy="46"/>
              <a:chOff x="1696" y="583"/>
              <a:chExt cx="90" cy="46"/>
            </a:xfrm>
          </p:grpSpPr>
          <p:sp>
            <p:nvSpPr>
              <p:cNvPr id="88107" name="Line 43"/>
              <p:cNvSpPr>
                <a:spLocks noChangeShapeType="1"/>
              </p:cNvSpPr>
              <p:nvPr/>
            </p:nvSpPr>
            <p:spPr bwMode="auto">
              <a:xfrm>
                <a:off x="1696" y="606"/>
                <a:ext cx="25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08" name="Line 44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09" name="Line 45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10" name="Line 46"/>
              <p:cNvSpPr>
                <a:spLocks noChangeShapeType="1"/>
              </p:cNvSpPr>
              <p:nvPr/>
            </p:nvSpPr>
            <p:spPr bwMode="auto">
              <a:xfrm flipH="1">
                <a:off x="1722" y="606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11" name="Line 47"/>
              <p:cNvSpPr>
                <a:spLocks noChangeShapeType="1"/>
              </p:cNvSpPr>
              <p:nvPr/>
            </p:nvSpPr>
            <p:spPr bwMode="auto">
              <a:xfrm>
                <a:off x="1754" y="606"/>
                <a:ext cx="32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12" name="Line 48"/>
              <p:cNvSpPr>
                <a:spLocks noChangeShapeType="1"/>
              </p:cNvSpPr>
              <p:nvPr/>
            </p:nvSpPr>
            <p:spPr bwMode="auto">
              <a:xfrm>
                <a:off x="1754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8113" name="Line 49"/>
            <p:cNvSpPr>
              <a:spLocks noChangeShapeType="1"/>
            </p:cNvSpPr>
            <p:nvPr/>
          </p:nvSpPr>
          <p:spPr bwMode="auto">
            <a:xfrm flipV="1">
              <a:off x="1741" y="551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14" name="Line 50"/>
            <p:cNvSpPr>
              <a:spLocks noChangeShapeType="1"/>
            </p:cNvSpPr>
            <p:nvPr/>
          </p:nvSpPr>
          <p:spPr bwMode="auto">
            <a:xfrm flipV="1">
              <a:off x="1753" y="562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8115" name="Rectangle 51"/>
          <p:cNvSpPr>
            <a:spLocks noChangeArrowheads="1"/>
          </p:cNvSpPr>
          <p:nvPr/>
        </p:nvSpPr>
        <p:spPr bwMode="auto">
          <a:xfrm>
            <a:off x="492125" y="3711575"/>
            <a:ext cx="1711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Transmitter </a:t>
            </a:r>
            <a:r>
              <a:rPr lang="en-GB" sz="1600" b="1"/>
              <a:t>/</a:t>
            </a:r>
            <a:r>
              <a:rPr lang="en-GB" sz="1600"/>
              <a:t>Receiver</a:t>
            </a:r>
          </a:p>
        </p:txBody>
      </p:sp>
      <p:sp>
        <p:nvSpPr>
          <p:cNvPr id="88116" name="Rectangle 5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Optical sensors (Diffuse)</a:t>
            </a:r>
            <a:endParaRPr lang="en-GB"/>
          </a:p>
        </p:txBody>
      </p:sp>
      <p:sp>
        <p:nvSpPr>
          <p:cNvPr id="88117" name="Rectangle 53"/>
          <p:cNvSpPr>
            <a:spLocks noChangeArrowheads="1"/>
          </p:cNvSpPr>
          <p:nvPr/>
        </p:nvSpPr>
        <p:spPr bwMode="auto">
          <a:xfrm>
            <a:off x="381000" y="2117725"/>
            <a:ext cx="2990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Type : Diffuse</a:t>
            </a:r>
          </a:p>
        </p:txBody>
      </p:sp>
    </p:spTree>
    <p:extLst>
      <p:ext uri="{BB962C8B-B14F-4D97-AF65-F5344CB8AC3E}">
        <p14:creationId xmlns:p14="http://schemas.microsoft.com/office/powerpoint/2010/main" val="1263305389"/>
      </p:ext>
    </p:extLst>
  </p:cSld>
  <p:clrMapOvr>
    <a:masterClrMapping/>
  </p:clrMapOvr>
  <p:transition spd="slow" advTm="3000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Oval 2"/>
          <p:cNvSpPr>
            <a:spLocks noChangeArrowheads="1"/>
          </p:cNvSpPr>
          <p:nvPr/>
        </p:nvSpPr>
        <p:spPr bwMode="auto">
          <a:xfrm>
            <a:off x="2073275" y="3530600"/>
            <a:ext cx="273050" cy="12065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2139950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6" name="Oval 4"/>
          <p:cNvSpPr>
            <a:spLocks noChangeArrowheads="1"/>
          </p:cNvSpPr>
          <p:nvPr/>
        </p:nvSpPr>
        <p:spPr bwMode="auto">
          <a:xfrm>
            <a:off x="2447925" y="3768725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7" name="Arc 5"/>
          <p:cNvSpPr>
            <a:spLocks/>
          </p:cNvSpPr>
          <p:nvPr/>
        </p:nvSpPr>
        <p:spPr bwMode="auto">
          <a:xfrm>
            <a:off x="1808163" y="43989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8" name="Arc 6"/>
          <p:cNvSpPr>
            <a:spLocks/>
          </p:cNvSpPr>
          <p:nvPr/>
        </p:nvSpPr>
        <p:spPr bwMode="auto">
          <a:xfrm>
            <a:off x="1836738" y="44370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9" name="Oval 7"/>
          <p:cNvSpPr>
            <a:spLocks noChangeArrowheads="1"/>
          </p:cNvSpPr>
          <p:nvPr/>
        </p:nvSpPr>
        <p:spPr bwMode="auto">
          <a:xfrm>
            <a:off x="2447925" y="3502025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2139950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2101850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2" name="Rectangle 10"/>
          <p:cNvSpPr>
            <a:spLocks noChangeArrowheads="1"/>
          </p:cNvSpPr>
          <p:nvPr/>
        </p:nvSpPr>
        <p:spPr bwMode="auto">
          <a:xfrm>
            <a:off x="20764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0123" name="Group 11"/>
          <p:cNvGrpSpPr>
            <a:grpSpLocks/>
          </p:cNvGrpSpPr>
          <p:nvPr/>
        </p:nvGrpSpPr>
        <p:grpSpPr bwMode="auto">
          <a:xfrm>
            <a:off x="3016250" y="2903538"/>
            <a:ext cx="3678238" cy="1447800"/>
            <a:chOff x="1900" y="1829"/>
            <a:chExt cx="2317" cy="912"/>
          </a:xfrm>
        </p:grpSpPr>
        <p:sp>
          <p:nvSpPr>
            <p:cNvPr id="90124" name="Arc 12"/>
            <p:cNvSpPr>
              <a:spLocks/>
            </p:cNvSpPr>
            <p:nvPr/>
          </p:nvSpPr>
          <p:spPr bwMode="auto">
            <a:xfrm rot="20460000">
              <a:off x="1900" y="1829"/>
              <a:ext cx="2315" cy="854"/>
            </a:xfrm>
            <a:custGeom>
              <a:avLst/>
              <a:gdLst>
                <a:gd name="G0" fmla="+- 9 0 0"/>
                <a:gd name="G1" fmla="+- 21600 0 0"/>
                <a:gd name="G2" fmla="+- 21600 0 0"/>
                <a:gd name="T0" fmla="*/ 0 w 21609"/>
                <a:gd name="T1" fmla="*/ 0 h 23441"/>
                <a:gd name="T2" fmla="*/ 21530 w 21609"/>
                <a:gd name="T3" fmla="*/ 23441 h 23441"/>
                <a:gd name="T4" fmla="*/ 9 w 21609"/>
                <a:gd name="T5" fmla="*/ 21600 h 23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9" h="23441" fill="none" extrusionOk="0">
                  <a:moveTo>
                    <a:pt x="0" y="0"/>
                  </a:moveTo>
                  <a:cubicBezTo>
                    <a:pt x="3" y="0"/>
                    <a:pt x="6" y="-1"/>
                    <a:pt x="9" y="0"/>
                  </a:cubicBezTo>
                  <a:cubicBezTo>
                    <a:pt x="11938" y="0"/>
                    <a:pt x="21609" y="9670"/>
                    <a:pt x="21609" y="21600"/>
                  </a:cubicBezTo>
                  <a:cubicBezTo>
                    <a:pt x="21609" y="22214"/>
                    <a:pt x="21582" y="22828"/>
                    <a:pt x="21530" y="23441"/>
                  </a:cubicBezTo>
                </a:path>
                <a:path w="21609" h="23441" stroke="0" extrusionOk="0">
                  <a:moveTo>
                    <a:pt x="0" y="0"/>
                  </a:moveTo>
                  <a:cubicBezTo>
                    <a:pt x="3" y="0"/>
                    <a:pt x="6" y="-1"/>
                    <a:pt x="9" y="0"/>
                  </a:cubicBezTo>
                  <a:cubicBezTo>
                    <a:pt x="11938" y="0"/>
                    <a:pt x="21609" y="9670"/>
                    <a:pt x="21609" y="21600"/>
                  </a:cubicBezTo>
                  <a:cubicBezTo>
                    <a:pt x="21609" y="22214"/>
                    <a:pt x="21582" y="22828"/>
                    <a:pt x="21530" y="23441"/>
                  </a:cubicBezTo>
                  <a:lnTo>
                    <a:pt x="9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5" name="Arc 13"/>
            <p:cNvSpPr>
              <a:spLocks/>
            </p:cNvSpPr>
            <p:nvPr/>
          </p:nvSpPr>
          <p:spPr bwMode="auto">
            <a:xfrm rot="11940000">
              <a:off x="1903" y="1888"/>
              <a:ext cx="2314" cy="85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78 w 21600"/>
                <a:gd name="T1" fmla="*/ 23440 h 23440"/>
                <a:gd name="T2" fmla="*/ 21591 w 21600"/>
                <a:gd name="T3" fmla="*/ 0 h 23440"/>
                <a:gd name="T4" fmla="*/ 21600 w 21600"/>
                <a:gd name="T5" fmla="*/ 21600 h 23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440" fill="none" extrusionOk="0">
                  <a:moveTo>
                    <a:pt x="78" y="23439"/>
                  </a:moveTo>
                  <a:cubicBezTo>
                    <a:pt x="26" y="22828"/>
                    <a:pt x="0" y="22214"/>
                    <a:pt x="0" y="21600"/>
                  </a:cubicBezTo>
                  <a:cubicBezTo>
                    <a:pt x="-1" y="9674"/>
                    <a:pt x="9665" y="4"/>
                    <a:pt x="21591" y="0"/>
                  </a:cubicBezTo>
                </a:path>
                <a:path w="21600" h="23440" stroke="0" extrusionOk="0">
                  <a:moveTo>
                    <a:pt x="78" y="23439"/>
                  </a:moveTo>
                  <a:cubicBezTo>
                    <a:pt x="26" y="22828"/>
                    <a:pt x="0" y="22214"/>
                    <a:pt x="0" y="21600"/>
                  </a:cubicBezTo>
                  <a:cubicBezTo>
                    <a:pt x="-1" y="9674"/>
                    <a:pt x="9665" y="4"/>
                    <a:pt x="21591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126" name="Line 14"/>
          <p:cNvSpPr>
            <a:spLocks noChangeShapeType="1"/>
          </p:cNvSpPr>
          <p:nvPr/>
        </p:nvSpPr>
        <p:spPr bwMode="auto">
          <a:xfrm flipV="1">
            <a:off x="2895600" y="3295650"/>
            <a:ext cx="1958975" cy="288925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7" name="Line 15"/>
          <p:cNvSpPr>
            <a:spLocks noChangeShapeType="1"/>
          </p:cNvSpPr>
          <p:nvPr/>
        </p:nvSpPr>
        <p:spPr bwMode="auto">
          <a:xfrm flipV="1">
            <a:off x="2901950" y="3365500"/>
            <a:ext cx="3340100" cy="244475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8" name="Line 16"/>
          <p:cNvSpPr>
            <a:spLocks noChangeShapeType="1"/>
          </p:cNvSpPr>
          <p:nvPr/>
        </p:nvSpPr>
        <p:spPr bwMode="auto">
          <a:xfrm>
            <a:off x="2908300" y="3632200"/>
            <a:ext cx="3765550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9" name="Line 17"/>
          <p:cNvSpPr>
            <a:spLocks noChangeShapeType="1"/>
          </p:cNvSpPr>
          <p:nvPr/>
        </p:nvSpPr>
        <p:spPr bwMode="auto">
          <a:xfrm>
            <a:off x="2895600" y="3667125"/>
            <a:ext cx="2717800" cy="358775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0" name="Line 18"/>
          <p:cNvSpPr>
            <a:spLocks noChangeShapeType="1"/>
          </p:cNvSpPr>
          <p:nvPr/>
        </p:nvSpPr>
        <p:spPr bwMode="auto">
          <a:xfrm>
            <a:off x="2898775" y="3644900"/>
            <a:ext cx="3355975" cy="26035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1" name="Line 19"/>
          <p:cNvSpPr>
            <a:spLocks noChangeShapeType="1"/>
          </p:cNvSpPr>
          <p:nvPr/>
        </p:nvSpPr>
        <p:spPr bwMode="auto">
          <a:xfrm flipV="1">
            <a:off x="2892425" y="3228975"/>
            <a:ext cx="1727200" cy="33020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2" name="Line 20"/>
          <p:cNvSpPr>
            <a:spLocks noChangeShapeType="1"/>
          </p:cNvSpPr>
          <p:nvPr/>
        </p:nvSpPr>
        <p:spPr bwMode="auto">
          <a:xfrm>
            <a:off x="2892425" y="3695700"/>
            <a:ext cx="1693863" cy="30480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3" name="Rectangle 21"/>
          <p:cNvSpPr>
            <a:spLocks noChangeArrowheads="1"/>
          </p:cNvSpPr>
          <p:nvPr/>
        </p:nvSpPr>
        <p:spPr bwMode="auto">
          <a:xfrm>
            <a:off x="4860925" y="2832100"/>
            <a:ext cx="82550" cy="520700"/>
          </a:xfrm>
          <a:prstGeom prst="rect">
            <a:avLst/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4" name="Line 22"/>
          <p:cNvSpPr>
            <a:spLocks noChangeShapeType="1"/>
          </p:cNvSpPr>
          <p:nvPr/>
        </p:nvSpPr>
        <p:spPr bwMode="auto">
          <a:xfrm>
            <a:off x="3892550" y="3022600"/>
            <a:ext cx="962025" cy="26670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5" name="Rectangle 23"/>
          <p:cNvSpPr>
            <a:spLocks noChangeArrowheads="1"/>
          </p:cNvSpPr>
          <p:nvPr/>
        </p:nvSpPr>
        <p:spPr bwMode="auto">
          <a:xfrm>
            <a:off x="2444750" y="3498850"/>
            <a:ext cx="2857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200" b="1"/>
              <a:t>T</a:t>
            </a:r>
          </a:p>
          <a:p>
            <a:pPr algn="l" defTabSz="762000">
              <a:spcBef>
                <a:spcPct val="50000"/>
              </a:spcBef>
            </a:pPr>
            <a:r>
              <a:rPr lang="en-GB" sz="1200" b="1"/>
              <a:t>R</a:t>
            </a:r>
          </a:p>
        </p:txBody>
      </p:sp>
      <p:grpSp>
        <p:nvGrpSpPr>
          <p:cNvPr id="90140" name="Group 28"/>
          <p:cNvGrpSpPr>
            <a:grpSpLocks/>
          </p:cNvGrpSpPr>
          <p:nvPr/>
        </p:nvGrpSpPr>
        <p:grpSpPr bwMode="auto">
          <a:xfrm>
            <a:off x="7808913" y="1643063"/>
            <a:ext cx="725487" cy="973137"/>
            <a:chOff x="1662" y="275"/>
            <a:chExt cx="457" cy="613"/>
          </a:xfrm>
        </p:grpSpPr>
        <p:sp>
          <p:nvSpPr>
            <p:cNvPr id="90141" name="Line 29"/>
            <p:cNvSpPr>
              <a:spLocks noChangeShapeType="1"/>
            </p:cNvSpPr>
            <p:nvPr/>
          </p:nvSpPr>
          <p:spPr bwMode="auto">
            <a:xfrm flipV="1">
              <a:off x="1777" y="275"/>
              <a:ext cx="0" cy="197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42" name="Line 30"/>
            <p:cNvSpPr>
              <a:spLocks noChangeShapeType="1"/>
            </p:cNvSpPr>
            <p:nvPr/>
          </p:nvSpPr>
          <p:spPr bwMode="auto">
            <a:xfrm>
              <a:off x="1780" y="690"/>
              <a:ext cx="0" cy="198"/>
            </a:xfrm>
            <a:prstGeom prst="line">
              <a:avLst/>
            </a:prstGeom>
            <a:noFill/>
            <a:ln w="12699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43" name="Line 31"/>
            <p:cNvSpPr>
              <a:spLocks noChangeShapeType="1"/>
            </p:cNvSpPr>
            <p:nvPr/>
          </p:nvSpPr>
          <p:spPr bwMode="auto">
            <a:xfrm>
              <a:off x="1886" y="587"/>
              <a:ext cx="233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44" name="Rectangle 32"/>
            <p:cNvSpPr>
              <a:spLocks noChangeArrowheads="1"/>
            </p:cNvSpPr>
            <p:nvPr/>
          </p:nvSpPr>
          <p:spPr bwMode="auto">
            <a:xfrm>
              <a:off x="1662" y="476"/>
              <a:ext cx="234" cy="226"/>
            </a:xfrm>
            <a:prstGeom prst="rect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0145" name="Group 33"/>
            <p:cNvGrpSpPr>
              <a:grpSpLocks/>
            </p:cNvGrpSpPr>
            <p:nvPr/>
          </p:nvGrpSpPr>
          <p:grpSpPr bwMode="auto">
            <a:xfrm>
              <a:off x="1686" y="491"/>
              <a:ext cx="60" cy="59"/>
              <a:chOff x="1686" y="491"/>
              <a:chExt cx="60" cy="59"/>
            </a:xfrm>
          </p:grpSpPr>
          <p:sp>
            <p:nvSpPr>
              <p:cNvPr id="90146" name="AutoShape 34"/>
              <p:cNvSpPr>
                <a:spLocks noChangeArrowheads="1"/>
              </p:cNvSpPr>
              <p:nvPr/>
            </p:nvSpPr>
            <p:spPr bwMode="auto">
              <a:xfrm>
                <a:off x="1686" y="491"/>
                <a:ext cx="60" cy="59"/>
              </a:xfrm>
              <a:prstGeom prst="diamond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147" name="Line 35"/>
              <p:cNvSpPr>
                <a:spLocks noChangeShapeType="1"/>
              </p:cNvSpPr>
              <p:nvPr/>
            </p:nvSpPr>
            <p:spPr bwMode="auto">
              <a:xfrm>
                <a:off x="1707" y="497"/>
                <a:ext cx="0" cy="48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148" name="Line 36"/>
              <p:cNvSpPr>
                <a:spLocks noChangeShapeType="1"/>
              </p:cNvSpPr>
              <p:nvPr/>
            </p:nvSpPr>
            <p:spPr bwMode="auto">
              <a:xfrm>
                <a:off x="1725" y="496"/>
                <a:ext cx="0" cy="49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0149" name="Freeform 37"/>
            <p:cNvSpPr>
              <a:spLocks/>
            </p:cNvSpPr>
            <p:nvPr/>
          </p:nvSpPr>
          <p:spPr bwMode="auto">
            <a:xfrm>
              <a:off x="1928" y="530"/>
              <a:ext cx="68" cy="30"/>
            </a:xfrm>
            <a:custGeom>
              <a:avLst/>
              <a:gdLst>
                <a:gd name="T0" fmla="*/ 0 w 68"/>
                <a:gd name="T1" fmla="*/ 29 h 30"/>
                <a:gd name="T2" fmla="*/ 19 w 68"/>
                <a:gd name="T3" fmla="*/ 29 h 30"/>
                <a:gd name="T4" fmla="*/ 19 w 68"/>
                <a:gd name="T5" fmla="*/ 0 h 30"/>
                <a:gd name="T6" fmla="*/ 47 w 68"/>
                <a:gd name="T7" fmla="*/ 0 h 30"/>
                <a:gd name="T8" fmla="*/ 47 w 68"/>
                <a:gd name="T9" fmla="*/ 29 h 30"/>
                <a:gd name="T10" fmla="*/ 67 w 68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30">
                  <a:moveTo>
                    <a:pt x="0" y="29"/>
                  </a:moveTo>
                  <a:lnTo>
                    <a:pt x="19" y="29"/>
                  </a:lnTo>
                  <a:lnTo>
                    <a:pt x="19" y="0"/>
                  </a:lnTo>
                  <a:lnTo>
                    <a:pt x="47" y="0"/>
                  </a:lnTo>
                  <a:lnTo>
                    <a:pt x="47" y="29"/>
                  </a:lnTo>
                  <a:lnTo>
                    <a:pt x="67" y="29"/>
                  </a:lnTo>
                </a:path>
              </a:pathLst>
            </a:custGeom>
            <a:noFill/>
            <a:ln w="12699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0150" name="Group 38"/>
            <p:cNvGrpSpPr>
              <a:grpSpLocks/>
            </p:cNvGrpSpPr>
            <p:nvPr/>
          </p:nvGrpSpPr>
          <p:grpSpPr bwMode="auto">
            <a:xfrm>
              <a:off x="1718" y="658"/>
              <a:ext cx="115" cy="15"/>
              <a:chOff x="1718" y="658"/>
              <a:chExt cx="115" cy="15"/>
            </a:xfrm>
          </p:grpSpPr>
          <p:sp>
            <p:nvSpPr>
              <p:cNvPr id="90151" name="Line 39"/>
              <p:cNvSpPr>
                <a:spLocks noChangeShapeType="1"/>
              </p:cNvSpPr>
              <p:nvPr/>
            </p:nvSpPr>
            <p:spPr bwMode="auto">
              <a:xfrm>
                <a:off x="1718" y="673"/>
                <a:ext cx="3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152" name="Line 40"/>
              <p:cNvSpPr>
                <a:spLocks noChangeShapeType="1"/>
              </p:cNvSpPr>
              <p:nvPr/>
            </p:nvSpPr>
            <p:spPr bwMode="auto">
              <a:xfrm>
                <a:off x="1800" y="673"/>
                <a:ext cx="33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153" name="Line 41"/>
              <p:cNvSpPr>
                <a:spLocks noChangeShapeType="1"/>
              </p:cNvSpPr>
              <p:nvPr/>
            </p:nvSpPr>
            <p:spPr bwMode="auto">
              <a:xfrm flipV="1">
                <a:off x="1756" y="658"/>
                <a:ext cx="44" cy="15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0154" name="Group 42"/>
            <p:cNvGrpSpPr>
              <a:grpSpLocks/>
            </p:cNvGrpSpPr>
            <p:nvPr/>
          </p:nvGrpSpPr>
          <p:grpSpPr bwMode="auto">
            <a:xfrm>
              <a:off x="1696" y="583"/>
              <a:ext cx="90" cy="46"/>
              <a:chOff x="1696" y="583"/>
              <a:chExt cx="90" cy="46"/>
            </a:xfrm>
          </p:grpSpPr>
          <p:sp>
            <p:nvSpPr>
              <p:cNvPr id="90155" name="Line 43"/>
              <p:cNvSpPr>
                <a:spLocks noChangeShapeType="1"/>
              </p:cNvSpPr>
              <p:nvPr/>
            </p:nvSpPr>
            <p:spPr bwMode="auto">
              <a:xfrm>
                <a:off x="1696" y="606"/>
                <a:ext cx="25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156" name="Line 44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157" name="Line 45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158" name="Line 46"/>
              <p:cNvSpPr>
                <a:spLocks noChangeShapeType="1"/>
              </p:cNvSpPr>
              <p:nvPr/>
            </p:nvSpPr>
            <p:spPr bwMode="auto">
              <a:xfrm flipH="1">
                <a:off x="1722" y="606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159" name="Line 47"/>
              <p:cNvSpPr>
                <a:spLocks noChangeShapeType="1"/>
              </p:cNvSpPr>
              <p:nvPr/>
            </p:nvSpPr>
            <p:spPr bwMode="auto">
              <a:xfrm>
                <a:off x="1754" y="606"/>
                <a:ext cx="32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160" name="Line 48"/>
              <p:cNvSpPr>
                <a:spLocks noChangeShapeType="1"/>
              </p:cNvSpPr>
              <p:nvPr/>
            </p:nvSpPr>
            <p:spPr bwMode="auto">
              <a:xfrm>
                <a:off x="1754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0161" name="Line 49"/>
            <p:cNvSpPr>
              <a:spLocks noChangeShapeType="1"/>
            </p:cNvSpPr>
            <p:nvPr/>
          </p:nvSpPr>
          <p:spPr bwMode="auto">
            <a:xfrm flipV="1">
              <a:off x="1741" y="551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62" name="Line 50"/>
            <p:cNvSpPr>
              <a:spLocks noChangeShapeType="1"/>
            </p:cNvSpPr>
            <p:nvPr/>
          </p:nvSpPr>
          <p:spPr bwMode="auto">
            <a:xfrm flipV="1">
              <a:off x="1753" y="562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163" name="Rectangle 51"/>
          <p:cNvSpPr>
            <a:spLocks noChangeArrowheads="1"/>
          </p:cNvSpPr>
          <p:nvPr/>
        </p:nvSpPr>
        <p:spPr bwMode="auto">
          <a:xfrm>
            <a:off x="492125" y="3711575"/>
            <a:ext cx="1711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Transmitter </a:t>
            </a:r>
            <a:r>
              <a:rPr lang="en-GB" sz="1600" b="1"/>
              <a:t>/</a:t>
            </a:r>
            <a:r>
              <a:rPr lang="en-GB" sz="1600"/>
              <a:t>Receiver</a:t>
            </a:r>
          </a:p>
        </p:txBody>
      </p:sp>
      <p:sp>
        <p:nvSpPr>
          <p:cNvPr id="90164" name="Rectangle 5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Optical sensors (Diffuse)</a:t>
            </a:r>
            <a:endParaRPr lang="en-GB"/>
          </a:p>
        </p:txBody>
      </p:sp>
      <p:sp>
        <p:nvSpPr>
          <p:cNvPr id="90165" name="Rectangle 53"/>
          <p:cNvSpPr>
            <a:spLocks noChangeArrowheads="1"/>
          </p:cNvSpPr>
          <p:nvPr/>
        </p:nvSpPr>
        <p:spPr bwMode="auto">
          <a:xfrm>
            <a:off x="381000" y="2117725"/>
            <a:ext cx="2990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Type : Diffuse</a:t>
            </a:r>
          </a:p>
        </p:txBody>
      </p:sp>
    </p:spTree>
    <p:extLst>
      <p:ext uri="{BB962C8B-B14F-4D97-AF65-F5344CB8AC3E}">
        <p14:creationId xmlns:p14="http://schemas.microsoft.com/office/powerpoint/2010/main" val="1492402915"/>
      </p:ext>
    </p:extLst>
  </p:cSld>
  <p:clrMapOvr>
    <a:masterClrMapping/>
  </p:clrMapOvr>
  <p:transition spd="slow" advTm="3000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42627" cy="365125"/>
          </a:xfrm>
        </p:spPr>
        <p:txBody>
          <a:bodyPr/>
          <a:lstStyle/>
          <a:p>
            <a:pPr>
              <a:defRPr/>
            </a:pPr>
            <a:fld id="{81F99485-1D6C-46E4-B0F6-43527582D7F7}" type="slidenum">
              <a:rPr lang="en-US" sz="3600" b="1" smtClean="0"/>
              <a:pPr>
                <a:defRPr/>
              </a:pPr>
              <a:t>3</a:t>
            </a:fld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3312979" y="76200"/>
            <a:ext cx="269755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Proximity Sensors</a:t>
            </a:r>
            <a:endParaRPr lang="en-US" sz="2200" dirty="0"/>
          </a:p>
        </p:txBody>
      </p:sp>
      <p:sp>
        <p:nvSpPr>
          <p:cNvPr id="8" name="AutoShape 2" descr="moving coil loudspeaker"/>
          <p:cNvSpPr>
            <a:spLocks noChangeAspect="1" noChangeArrowheads="1"/>
          </p:cNvSpPr>
          <p:nvPr/>
        </p:nvSpPr>
        <p:spPr bwMode="auto">
          <a:xfrm>
            <a:off x="155575" y="-1676400"/>
            <a:ext cx="408622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42633" y="655528"/>
            <a:ext cx="497744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b="1" dirty="0"/>
              <a:t>Optical (Photoelectric) proximity Sensors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242632" y="1196752"/>
            <a:ext cx="8721855" cy="163121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b="1" dirty="0"/>
              <a:t>Photoelectric sensors are so versatile that they solve the bulk of problems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dirty="0"/>
              <a:t>All photoelectric sensors consist of a few of basic components: 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000" dirty="0"/>
              <a:t>An emitter light source (Light Emitting Diode, Infra-red LED, laser diode),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000" dirty="0"/>
              <a:t>A photodiode or phototransistor receiver to detect emitted light, and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000" dirty="0"/>
              <a:t>Supporting electronics designed to amplify the receiver signal.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2996952"/>
            <a:ext cx="7704856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/>
              <a:t>Photoelectric proximity Sensors Configurations: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Through-beam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Retro-reflective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Diffuse</a:t>
            </a:r>
          </a:p>
        </p:txBody>
      </p:sp>
    </p:spTree>
    <p:extLst>
      <p:ext uri="{BB962C8B-B14F-4D97-AF65-F5344CB8AC3E}">
        <p14:creationId xmlns:p14="http://schemas.microsoft.com/office/powerpoint/2010/main" val="4202673959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Oval 2"/>
          <p:cNvSpPr>
            <a:spLocks noChangeArrowheads="1"/>
          </p:cNvSpPr>
          <p:nvPr/>
        </p:nvSpPr>
        <p:spPr bwMode="auto">
          <a:xfrm>
            <a:off x="2073275" y="3530600"/>
            <a:ext cx="273050" cy="120650"/>
          </a:xfrm>
          <a:prstGeom prst="ellipse">
            <a:avLst/>
          </a:prstGeom>
          <a:solidFill>
            <a:srgbClr val="FFFF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2139950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4" name="Oval 4"/>
          <p:cNvSpPr>
            <a:spLocks noChangeArrowheads="1"/>
          </p:cNvSpPr>
          <p:nvPr/>
        </p:nvSpPr>
        <p:spPr bwMode="auto">
          <a:xfrm>
            <a:off x="2447925" y="3768725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5" name="Arc 5"/>
          <p:cNvSpPr>
            <a:spLocks/>
          </p:cNvSpPr>
          <p:nvPr/>
        </p:nvSpPr>
        <p:spPr bwMode="auto">
          <a:xfrm>
            <a:off x="1808163" y="43989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6" name="Arc 6"/>
          <p:cNvSpPr>
            <a:spLocks/>
          </p:cNvSpPr>
          <p:nvPr/>
        </p:nvSpPr>
        <p:spPr bwMode="auto">
          <a:xfrm>
            <a:off x="1836738" y="44370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7" name="Oval 7"/>
          <p:cNvSpPr>
            <a:spLocks noChangeArrowheads="1"/>
          </p:cNvSpPr>
          <p:nvPr/>
        </p:nvSpPr>
        <p:spPr bwMode="auto">
          <a:xfrm>
            <a:off x="2447925" y="3502025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2139950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9" name="Rectangle 9"/>
          <p:cNvSpPr>
            <a:spLocks noChangeArrowheads="1"/>
          </p:cNvSpPr>
          <p:nvPr/>
        </p:nvSpPr>
        <p:spPr bwMode="auto">
          <a:xfrm>
            <a:off x="2101850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0" name="Rectangle 10"/>
          <p:cNvSpPr>
            <a:spLocks noChangeArrowheads="1"/>
          </p:cNvSpPr>
          <p:nvPr/>
        </p:nvSpPr>
        <p:spPr bwMode="auto">
          <a:xfrm>
            <a:off x="20764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171" name="Group 11"/>
          <p:cNvGrpSpPr>
            <a:grpSpLocks/>
          </p:cNvGrpSpPr>
          <p:nvPr/>
        </p:nvGrpSpPr>
        <p:grpSpPr bwMode="auto">
          <a:xfrm>
            <a:off x="3016250" y="2903538"/>
            <a:ext cx="3678238" cy="1447800"/>
            <a:chOff x="1900" y="1829"/>
            <a:chExt cx="2317" cy="912"/>
          </a:xfrm>
        </p:grpSpPr>
        <p:sp>
          <p:nvSpPr>
            <p:cNvPr id="92172" name="Arc 12"/>
            <p:cNvSpPr>
              <a:spLocks/>
            </p:cNvSpPr>
            <p:nvPr/>
          </p:nvSpPr>
          <p:spPr bwMode="auto">
            <a:xfrm rot="20460000">
              <a:off x="1900" y="1829"/>
              <a:ext cx="2315" cy="854"/>
            </a:xfrm>
            <a:custGeom>
              <a:avLst/>
              <a:gdLst>
                <a:gd name="G0" fmla="+- 9 0 0"/>
                <a:gd name="G1" fmla="+- 21600 0 0"/>
                <a:gd name="G2" fmla="+- 21600 0 0"/>
                <a:gd name="T0" fmla="*/ 0 w 21609"/>
                <a:gd name="T1" fmla="*/ 0 h 23441"/>
                <a:gd name="T2" fmla="*/ 21530 w 21609"/>
                <a:gd name="T3" fmla="*/ 23441 h 23441"/>
                <a:gd name="T4" fmla="*/ 9 w 21609"/>
                <a:gd name="T5" fmla="*/ 21600 h 23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9" h="23441" fill="none" extrusionOk="0">
                  <a:moveTo>
                    <a:pt x="0" y="0"/>
                  </a:moveTo>
                  <a:cubicBezTo>
                    <a:pt x="3" y="0"/>
                    <a:pt x="6" y="-1"/>
                    <a:pt x="9" y="0"/>
                  </a:cubicBezTo>
                  <a:cubicBezTo>
                    <a:pt x="11938" y="0"/>
                    <a:pt x="21609" y="9670"/>
                    <a:pt x="21609" y="21600"/>
                  </a:cubicBezTo>
                  <a:cubicBezTo>
                    <a:pt x="21609" y="22214"/>
                    <a:pt x="21582" y="22828"/>
                    <a:pt x="21530" y="23441"/>
                  </a:cubicBezTo>
                </a:path>
                <a:path w="21609" h="23441" stroke="0" extrusionOk="0">
                  <a:moveTo>
                    <a:pt x="0" y="0"/>
                  </a:moveTo>
                  <a:cubicBezTo>
                    <a:pt x="3" y="0"/>
                    <a:pt x="6" y="-1"/>
                    <a:pt x="9" y="0"/>
                  </a:cubicBezTo>
                  <a:cubicBezTo>
                    <a:pt x="11938" y="0"/>
                    <a:pt x="21609" y="9670"/>
                    <a:pt x="21609" y="21600"/>
                  </a:cubicBezTo>
                  <a:cubicBezTo>
                    <a:pt x="21609" y="22214"/>
                    <a:pt x="21582" y="22828"/>
                    <a:pt x="21530" y="23441"/>
                  </a:cubicBezTo>
                  <a:lnTo>
                    <a:pt x="9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3" name="Arc 13"/>
            <p:cNvSpPr>
              <a:spLocks/>
            </p:cNvSpPr>
            <p:nvPr/>
          </p:nvSpPr>
          <p:spPr bwMode="auto">
            <a:xfrm rot="11940000">
              <a:off x="1903" y="1888"/>
              <a:ext cx="2314" cy="85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78 w 21600"/>
                <a:gd name="T1" fmla="*/ 23440 h 23440"/>
                <a:gd name="T2" fmla="*/ 21591 w 21600"/>
                <a:gd name="T3" fmla="*/ 0 h 23440"/>
                <a:gd name="T4" fmla="*/ 21600 w 21600"/>
                <a:gd name="T5" fmla="*/ 21600 h 23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440" fill="none" extrusionOk="0">
                  <a:moveTo>
                    <a:pt x="78" y="23439"/>
                  </a:moveTo>
                  <a:cubicBezTo>
                    <a:pt x="26" y="22828"/>
                    <a:pt x="0" y="22214"/>
                    <a:pt x="0" y="21600"/>
                  </a:cubicBezTo>
                  <a:cubicBezTo>
                    <a:pt x="-1" y="9674"/>
                    <a:pt x="9665" y="4"/>
                    <a:pt x="21591" y="0"/>
                  </a:cubicBezTo>
                </a:path>
                <a:path w="21600" h="23440" stroke="0" extrusionOk="0">
                  <a:moveTo>
                    <a:pt x="78" y="23439"/>
                  </a:moveTo>
                  <a:cubicBezTo>
                    <a:pt x="26" y="22828"/>
                    <a:pt x="0" y="22214"/>
                    <a:pt x="0" y="21600"/>
                  </a:cubicBezTo>
                  <a:cubicBezTo>
                    <a:pt x="-1" y="9674"/>
                    <a:pt x="9665" y="4"/>
                    <a:pt x="21591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174" name="Line 14"/>
          <p:cNvSpPr>
            <a:spLocks noChangeShapeType="1"/>
          </p:cNvSpPr>
          <p:nvPr/>
        </p:nvSpPr>
        <p:spPr bwMode="auto">
          <a:xfrm flipV="1">
            <a:off x="2895600" y="3295650"/>
            <a:ext cx="1958975" cy="288925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5" name="Line 15"/>
          <p:cNvSpPr>
            <a:spLocks noChangeShapeType="1"/>
          </p:cNvSpPr>
          <p:nvPr/>
        </p:nvSpPr>
        <p:spPr bwMode="auto">
          <a:xfrm flipV="1">
            <a:off x="2901950" y="3460750"/>
            <a:ext cx="1955800" cy="149225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6" name="Line 16"/>
          <p:cNvSpPr>
            <a:spLocks noChangeShapeType="1"/>
          </p:cNvSpPr>
          <p:nvPr/>
        </p:nvSpPr>
        <p:spPr bwMode="auto">
          <a:xfrm flipV="1">
            <a:off x="2908300" y="3629025"/>
            <a:ext cx="1949450" cy="3175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7" name="Line 17"/>
          <p:cNvSpPr>
            <a:spLocks noChangeShapeType="1"/>
          </p:cNvSpPr>
          <p:nvPr/>
        </p:nvSpPr>
        <p:spPr bwMode="auto">
          <a:xfrm>
            <a:off x="2895600" y="3667125"/>
            <a:ext cx="2717800" cy="358775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8" name="Line 18"/>
          <p:cNvSpPr>
            <a:spLocks noChangeShapeType="1"/>
          </p:cNvSpPr>
          <p:nvPr/>
        </p:nvSpPr>
        <p:spPr bwMode="auto">
          <a:xfrm>
            <a:off x="2898775" y="3644900"/>
            <a:ext cx="1955800" cy="149225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9" name="Line 19"/>
          <p:cNvSpPr>
            <a:spLocks noChangeShapeType="1"/>
          </p:cNvSpPr>
          <p:nvPr/>
        </p:nvSpPr>
        <p:spPr bwMode="auto">
          <a:xfrm flipV="1">
            <a:off x="2892425" y="3228975"/>
            <a:ext cx="1727200" cy="33020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0" name="Line 20"/>
          <p:cNvSpPr>
            <a:spLocks noChangeShapeType="1"/>
          </p:cNvSpPr>
          <p:nvPr/>
        </p:nvSpPr>
        <p:spPr bwMode="auto">
          <a:xfrm>
            <a:off x="2892425" y="3695700"/>
            <a:ext cx="1693863" cy="30480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1" name="Rectangle 21"/>
          <p:cNvSpPr>
            <a:spLocks noChangeArrowheads="1"/>
          </p:cNvSpPr>
          <p:nvPr/>
        </p:nvSpPr>
        <p:spPr bwMode="auto">
          <a:xfrm>
            <a:off x="4860925" y="3289300"/>
            <a:ext cx="82550" cy="520700"/>
          </a:xfrm>
          <a:prstGeom prst="rect">
            <a:avLst/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2" name="Line 22"/>
          <p:cNvSpPr>
            <a:spLocks noChangeShapeType="1"/>
          </p:cNvSpPr>
          <p:nvPr/>
        </p:nvSpPr>
        <p:spPr bwMode="auto">
          <a:xfrm>
            <a:off x="3892550" y="3022600"/>
            <a:ext cx="962025" cy="26670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3" name="Line 23"/>
          <p:cNvSpPr>
            <a:spLocks noChangeShapeType="1"/>
          </p:cNvSpPr>
          <p:nvPr/>
        </p:nvSpPr>
        <p:spPr bwMode="auto">
          <a:xfrm flipV="1">
            <a:off x="2895600" y="3794125"/>
            <a:ext cx="1958975" cy="8890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4" name="Rectangle 24"/>
          <p:cNvSpPr>
            <a:spLocks noChangeArrowheads="1"/>
          </p:cNvSpPr>
          <p:nvPr/>
        </p:nvSpPr>
        <p:spPr bwMode="auto">
          <a:xfrm>
            <a:off x="2444750" y="3498850"/>
            <a:ext cx="2857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200" b="1"/>
              <a:t>T</a:t>
            </a:r>
          </a:p>
          <a:p>
            <a:pPr algn="l" defTabSz="762000">
              <a:spcBef>
                <a:spcPct val="50000"/>
              </a:spcBef>
            </a:pPr>
            <a:r>
              <a:rPr lang="en-GB" sz="1200" b="1"/>
              <a:t>R</a:t>
            </a:r>
          </a:p>
        </p:txBody>
      </p:sp>
      <p:grpSp>
        <p:nvGrpSpPr>
          <p:cNvPr id="92189" name="Group 29"/>
          <p:cNvGrpSpPr>
            <a:grpSpLocks/>
          </p:cNvGrpSpPr>
          <p:nvPr/>
        </p:nvGrpSpPr>
        <p:grpSpPr bwMode="auto">
          <a:xfrm>
            <a:off x="7808913" y="1643063"/>
            <a:ext cx="725487" cy="973137"/>
            <a:chOff x="1662" y="275"/>
            <a:chExt cx="457" cy="613"/>
          </a:xfrm>
        </p:grpSpPr>
        <p:sp>
          <p:nvSpPr>
            <p:cNvPr id="92190" name="Line 30"/>
            <p:cNvSpPr>
              <a:spLocks noChangeShapeType="1"/>
            </p:cNvSpPr>
            <p:nvPr/>
          </p:nvSpPr>
          <p:spPr bwMode="auto">
            <a:xfrm flipV="1">
              <a:off x="1777" y="275"/>
              <a:ext cx="0" cy="197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91" name="Line 31"/>
            <p:cNvSpPr>
              <a:spLocks noChangeShapeType="1"/>
            </p:cNvSpPr>
            <p:nvPr/>
          </p:nvSpPr>
          <p:spPr bwMode="auto">
            <a:xfrm>
              <a:off x="1780" y="690"/>
              <a:ext cx="0" cy="198"/>
            </a:xfrm>
            <a:prstGeom prst="line">
              <a:avLst/>
            </a:prstGeom>
            <a:noFill/>
            <a:ln w="12699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92" name="Line 32"/>
            <p:cNvSpPr>
              <a:spLocks noChangeShapeType="1"/>
            </p:cNvSpPr>
            <p:nvPr/>
          </p:nvSpPr>
          <p:spPr bwMode="auto">
            <a:xfrm>
              <a:off x="1886" y="587"/>
              <a:ext cx="233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93" name="Rectangle 33"/>
            <p:cNvSpPr>
              <a:spLocks noChangeArrowheads="1"/>
            </p:cNvSpPr>
            <p:nvPr/>
          </p:nvSpPr>
          <p:spPr bwMode="auto">
            <a:xfrm>
              <a:off x="1662" y="476"/>
              <a:ext cx="234" cy="226"/>
            </a:xfrm>
            <a:prstGeom prst="rect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2194" name="Group 34"/>
            <p:cNvGrpSpPr>
              <a:grpSpLocks/>
            </p:cNvGrpSpPr>
            <p:nvPr/>
          </p:nvGrpSpPr>
          <p:grpSpPr bwMode="auto">
            <a:xfrm>
              <a:off x="1686" y="491"/>
              <a:ext cx="60" cy="59"/>
              <a:chOff x="1686" y="491"/>
              <a:chExt cx="60" cy="59"/>
            </a:xfrm>
          </p:grpSpPr>
          <p:sp>
            <p:nvSpPr>
              <p:cNvPr id="92195" name="AutoShape 35"/>
              <p:cNvSpPr>
                <a:spLocks noChangeArrowheads="1"/>
              </p:cNvSpPr>
              <p:nvPr/>
            </p:nvSpPr>
            <p:spPr bwMode="auto">
              <a:xfrm>
                <a:off x="1686" y="491"/>
                <a:ext cx="60" cy="59"/>
              </a:xfrm>
              <a:prstGeom prst="diamond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196" name="Line 36"/>
              <p:cNvSpPr>
                <a:spLocks noChangeShapeType="1"/>
              </p:cNvSpPr>
              <p:nvPr/>
            </p:nvSpPr>
            <p:spPr bwMode="auto">
              <a:xfrm>
                <a:off x="1707" y="497"/>
                <a:ext cx="0" cy="48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197" name="Line 37"/>
              <p:cNvSpPr>
                <a:spLocks noChangeShapeType="1"/>
              </p:cNvSpPr>
              <p:nvPr/>
            </p:nvSpPr>
            <p:spPr bwMode="auto">
              <a:xfrm>
                <a:off x="1725" y="496"/>
                <a:ext cx="0" cy="49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198" name="Freeform 38"/>
            <p:cNvSpPr>
              <a:spLocks/>
            </p:cNvSpPr>
            <p:nvPr/>
          </p:nvSpPr>
          <p:spPr bwMode="auto">
            <a:xfrm>
              <a:off x="1928" y="530"/>
              <a:ext cx="68" cy="30"/>
            </a:xfrm>
            <a:custGeom>
              <a:avLst/>
              <a:gdLst>
                <a:gd name="T0" fmla="*/ 0 w 68"/>
                <a:gd name="T1" fmla="*/ 29 h 30"/>
                <a:gd name="T2" fmla="*/ 19 w 68"/>
                <a:gd name="T3" fmla="*/ 29 h 30"/>
                <a:gd name="T4" fmla="*/ 19 w 68"/>
                <a:gd name="T5" fmla="*/ 0 h 30"/>
                <a:gd name="T6" fmla="*/ 47 w 68"/>
                <a:gd name="T7" fmla="*/ 0 h 30"/>
                <a:gd name="T8" fmla="*/ 47 w 68"/>
                <a:gd name="T9" fmla="*/ 29 h 30"/>
                <a:gd name="T10" fmla="*/ 67 w 68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30">
                  <a:moveTo>
                    <a:pt x="0" y="29"/>
                  </a:moveTo>
                  <a:lnTo>
                    <a:pt x="19" y="29"/>
                  </a:lnTo>
                  <a:lnTo>
                    <a:pt x="19" y="0"/>
                  </a:lnTo>
                  <a:lnTo>
                    <a:pt x="47" y="0"/>
                  </a:lnTo>
                  <a:lnTo>
                    <a:pt x="47" y="29"/>
                  </a:lnTo>
                  <a:lnTo>
                    <a:pt x="67" y="29"/>
                  </a:lnTo>
                </a:path>
              </a:pathLst>
            </a:custGeom>
            <a:noFill/>
            <a:ln w="12699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199" name="Group 39"/>
            <p:cNvGrpSpPr>
              <a:grpSpLocks/>
            </p:cNvGrpSpPr>
            <p:nvPr/>
          </p:nvGrpSpPr>
          <p:grpSpPr bwMode="auto">
            <a:xfrm>
              <a:off x="1718" y="658"/>
              <a:ext cx="115" cy="15"/>
              <a:chOff x="1718" y="658"/>
              <a:chExt cx="115" cy="15"/>
            </a:xfrm>
          </p:grpSpPr>
          <p:sp>
            <p:nvSpPr>
              <p:cNvPr id="92200" name="Line 40"/>
              <p:cNvSpPr>
                <a:spLocks noChangeShapeType="1"/>
              </p:cNvSpPr>
              <p:nvPr/>
            </p:nvSpPr>
            <p:spPr bwMode="auto">
              <a:xfrm>
                <a:off x="1718" y="673"/>
                <a:ext cx="3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01" name="Line 41"/>
              <p:cNvSpPr>
                <a:spLocks noChangeShapeType="1"/>
              </p:cNvSpPr>
              <p:nvPr/>
            </p:nvSpPr>
            <p:spPr bwMode="auto">
              <a:xfrm>
                <a:off x="1800" y="673"/>
                <a:ext cx="33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02" name="Line 42"/>
              <p:cNvSpPr>
                <a:spLocks noChangeShapeType="1"/>
              </p:cNvSpPr>
              <p:nvPr/>
            </p:nvSpPr>
            <p:spPr bwMode="auto">
              <a:xfrm flipV="1">
                <a:off x="1756" y="658"/>
                <a:ext cx="44" cy="15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203" name="Group 43"/>
            <p:cNvGrpSpPr>
              <a:grpSpLocks/>
            </p:cNvGrpSpPr>
            <p:nvPr/>
          </p:nvGrpSpPr>
          <p:grpSpPr bwMode="auto">
            <a:xfrm>
              <a:off x="1696" y="583"/>
              <a:ext cx="90" cy="46"/>
              <a:chOff x="1696" y="583"/>
              <a:chExt cx="90" cy="46"/>
            </a:xfrm>
          </p:grpSpPr>
          <p:sp>
            <p:nvSpPr>
              <p:cNvPr id="92204" name="Line 44"/>
              <p:cNvSpPr>
                <a:spLocks noChangeShapeType="1"/>
              </p:cNvSpPr>
              <p:nvPr/>
            </p:nvSpPr>
            <p:spPr bwMode="auto">
              <a:xfrm>
                <a:off x="1696" y="606"/>
                <a:ext cx="25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05" name="Line 45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06" name="Line 46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07" name="Line 47"/>
              <p:cNvSpPr>
                <a:spLocks noChangeShapeType="1"/>
              </p:cNvSpPr>
              <p:nvPr/>
            </p:nvSpPr>
            <p:spPr bwMode="auto">
              <a:xfrm flipH="1">
                <a:off x="1722" y="606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08" name="Line 48"/>
              <p:cNvSpPr>
                <a:spLocks noChangeShapeType="1"/>
              </p:cNvSpPr>
              <p:nvPr/>
            </p:nvSpPr>
            <p:spPr bwMode="auto">
              <a:xfrm>
                <a:off x="1754" y="606"/>
                <a:ext cx="32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09" name="Line 49"/>
              <p:cNvSpPr>
                <a:spLocks noChangeShapeType="1"/>
              </p:cNvSpPr>
              <p:nvPr/>
            </p:nvSpPr>
            <p:spPr bwMode="auto">
              <a:xfrm>
                <a:off x="1754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210" name="Line 50"/>
            <p:cNvSpPr>
              <a:spLocks noChangeShapeType="1"/>
            </p:cNvSpPr>
            <p:nvPr/>
          </p:nvSpPr>
          <p:spPr bwMode="auto">
            <a:xfrm flipV="1">
              <a:off x="1741" y="551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11" name="Line 51"/>
            <p:cNvSpPr>
              <a:spLocks noChangeShapeType="1"/>
            </p:cNvSpPr>
            <p:nvPr/>
          </p:nvSpPr>
          <p:spPr bwMode="auto">
            <a:xfrm flipV="1">
              <a:off x="1753" y="562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12" name="Rectangle 52"/>
          <p:cNvSpPr>
            <a:spLocks noChangeArrowheads="1"/>
          </p:cNvSpPr>
          <p:nvPr/>
        </p:nvSpPr>
        <p:spPr bwMode="auto">
          <a:xfrm>
            <a:off x="492125" y="3711575"/>
            <a:ext cx="1711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Transmitter </a:t>
            </a:r>
            <a:r>
              <a:rPr lang="en-GB" sz="1600" b="1"/>
              <a:t>/</a:t>
            </a:r>
            <a:r>
              <a:rPr lang="en-GB" sz="1600"/>
              <a:t>Receiver</a:t>
            </a:r>
          </a:p>
        </p:txBody>
      </p:sp>
      <p:sp>
        <p:nvSpPr>
          <p:cNvPr id="92213" name="Rectangle 5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Optical sensors (Diffuse)</a:t>
            </a:r>
            <a:endParaRPr lang="en-GB"/>
          </a:p>
        </p:txBody>
      </p:sp>
      <p:sp>
        <p:nvSpPr>
          <p:cNvPr id="92214" name="Rectangle 54"/>
          <p:cNvSpPr>
            <a:spLocks noChangeArrowheads="1"/>
          </p:cNvSpPr>
          <p:nvPr/>
        </p:nvSpPr>
        <p:spPr bwMode="auto">
          <a:xfrm>
            <a:off x="381000" y="2117725"/>
            <a:ext cx="2990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Type : Diffuse</a:t>
            </a:r>
          </a:p>
        </p:txBody>
      </p:sp>
    </p:spTree>
    <p:extLst>
      <p:ext uri="{BB962C8B-B14F-4D97-AF65-F5344CB8AC3E}">
        <p14:creationId xmlns:p14="http://schemas.microsoft.com/office/powerpoint/2010/main" val="2509259791"/>
      </p:ext>
    </p:extLst>
  </p:cSld>
  <p:clrMapOvr>
    <a:masterClrMapping/>
  </p:clrMapOvr>
  <p:transition spd="slow"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Oval 2"/>
          <p:cNvSpPr>
            <a:spLocks noChangeArrowheads="1"/>
          </p:cNvSpPr>
          <p:nvPr/>
        </p:nvSpPr>
        <p:spPr bwMode="auto">
          <a:xfrm>
            <a:off x="2073275" y="3530600"/>
            <a:ext cx="273050" cy="120650"/>
          </a:xfrm>
          <a:prstGeom prst="ellipse">
            <a:avLst/>
          </a:prstGeom>
          <a:solidFill>
            <a:srgbClr val="FFFF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2139950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2" name="Oval 4"/>
          <p:cNvSpPr>
            <a:spLocks noChangeArrowheads="1"/>
          </p:cNvSpPr>
          <p:nvPr/>
        </p:nvSpPr>
        <p:spPr bwMode="auto">
          <a:xfrm>
            <a:off x="2447925" y="3768725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3" name="Arc 5"/>
          <p:cNvSpPr>
            <a:spLocks/>
          </p:cNvSpPr>
          <p:nvPr/>
        </p:nvSpPr>
        <p:spPr bwMode="auto">
          <a:xfrm>
            <a:off x="1808163" y="43989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4" name="Arc 6"/>
          <p:cNvSpPr>
            <a:spLocks/>
          </p:cNvSpPr>
          <p:nvPr/>
        </p:nvSpPr>
        <p:spPr bwMode="auto">
          <a:xfrm>
            <a:off x="1836738" y="44370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5" name="Oval 7"/>
          <p:cNvSpPr>
            <a:spLocks noChangeArrowheads="1"/>
          </p:cNvSpPr>
          <p:nvPr/>
        </p:nvSpPr>
        <p:spPr bwMode="auto">
          <a:xfrm>
            <a:off x="2447925" y="3502025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2139950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2101850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8" name="Rectangle 10"/>
          <p:cNvSpPr>
            <a:spLocks noChangeArrowheads="1"/>
          </p:cNvSpPr>
          <p:nvPr/>
        </p:nvSpPr>
        <p:spPr bwMode="auto">
          <a:xfrm>
            <a:off x="20764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4219" name="Group 11"/>
          <p:cNvGrpSpPr>
            <a:grpSpLocks/>
          </p:cNvGrpSpPr>
          <p:nvPr/>
        </p:nvGrpSpPr>
        <p:grpSpPr bwMode="auto">
          <a:xfrm>
            <a:off x="3016250" y="2903538"/>
            <a:ext cx="3678238" cy="1447800"/>
            <a:chOff x="1900" y="1829"/>
            <a:chExt cx="2317" cy="912"/>
          </a:xfrm>
        </p:grpSpPr>
        <p:sp>
          <p:nvSpPr>
            <p:cNvPr id="94220" name="Arc 12"/>
            <p:cNvSpPr>
              <a:spLocks/>
            </p:cNvSpPr>
            <p:nvPr/>
          </p:nvSpPr>
          <p:spPr bwMode="auto">
            <a:xfrm rot="20460000">
              <a:off x="1900" y="1829"/>
              <a:ext cx="2315" cy="854"/>
            </a:xfrm>
            <a:custGeom>
              <a:avLst/>
              <a:gdLst>
                <a:gd name="G0" fmla="+- 9 0 0"/>
                <a:gd name="G1" fmla="+- 21600 0 0"/>
                <a:gd name="G2" fmla="+- 21600 0 0"/>
                <a:gd name="T0" fmla="*/ 0 w 21609"/>
                <a:gd name="T1" fmla="*/ 0 h 23441"/>
                <a:gd name="T2" fmla="*/ 21530 w 21609"/>
                <a:gd name="T3" fmla="*/ 23441 h 23441"/>
                <a:gd name="T4" fmla="*/ 9 w 21609"/>
                <a:gd name="T5" fmla="*/ 21600 h 23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9" h="23441" fill="none" extrusionOk="0">
                  <a:moveTo>
                    <a:pt x="0" y="0"/>
                  </a:moveTo>
                  <a:cubicBezTo>
                    <a:pt x="3" y="0"/>
                    <a:pt x="6" y="-1"/>
                    <a:pt x="9" y="0"/>
                  </a:cubicBezTo>
                  <a:cubicBezTo>
                    <a:pt x="11938" y="0"/>
                    <a:pt x="21609" y="9670"/>
                    <a:pt x="21609" y="21600"/>
                  </a:cubicBezTo>
                  <a:cubicBezTo>
                    <a:pt x="21609" y="22214"/>
                    <a:pt x="21582" y="22828"/>
                    <a:pt x="21530" y="23441"/>
                  </a:cubicBezTo>
                </a:path>
                <a:path w="21609" h="23441" stroke="0" extrusionOk="0">
                  <a:moveTo>
                    <a:pt x="0" y="0"/>
                  </a:moveTo>
                  <a:cubicBezTo>
                    <a:pt x="3" y="0"/>
                    <a:pt x="6" y="-1"/>
                    <a:pt x="9" y="0"/>
                  </a:cubicBezTo>
                  <a:cubicBezTo>
                    <a:pt x="11938" y="0"/>
                    <a:pt x="21609" y="9670"/>
                    <a:pt x="21609" y="21600"/>
                  </a:cubicBezTo>
                  <a:cubicBezTo>
                    <a:pt x="21609" y="22214"/>
                    <a:pt x="21582" y="22828"/>
                    <a:pt x="21530" y="23441"/>
                  </a:cubicBezTo>
                  <a:lnTo>
                    <a:pt x="9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1" name="Arc 13"/>
            <p:cNvSpPr>
              <a:spLocks/>
            </p:cNvSpPr>
            <p:nvPr/>
          </p:nvSpPr>
          <p:spPr bwMode="auto">
            <a:xfrm rot="11940000">
              <a:off x="1903" y="1888"/>
              <a:ext cx="2314" cy="85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78 w 21600"/>
                <a:gd name="T1" fmla="*/ 23440 h 23440"/>
                <a:gd name="T2" fmla="*/ 21591 w 21600"/>
                <a:gd name="T3" fmla="*/ 0 h 23440"/>
                <a:gd name="T4" fmla="*/ 21600 w 21600"/>
                <a:gd name="T5" fmla="*/ 21600 h 23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440" fill="none" extrusionOk="0">
                  <a:moveTo>
                    <a:pt x="78" y="23439"/>
                  </a:moveTo>
                  <a:cubicBezTo>
                    <a:pt x="26" y="22828"/>
                    <a:pt x="0" y="22214"/>
                    <a:pt x="0" y="21600"/>
                  </a:cubicBezTo>
                  <a:cubicBezTo>
                    <a:pt x="-1" y="9674"/>
                    <a:pt x="9665" y="4"/>
                    <a:pt x="21591" y="0"/>
                  </a:cubicBezTo>
                </a:path>
                <a:path w="21600" h="23440" stroke="0" extrusionOk="0">
                  <a:moveTo>
                    <a:pt x="78" y="23439"/>
                  </a:moveTo>
                  <a:cubicBezTo>
                    <a:pt x="26" y="22828"/>
                    <a:pt x="0" y="22214"/>
                    <a:pt x="0" y="21600"/>
                  </a:cubicBezTo>
                  <a:cubicBezTo>
                    <a:pt x="-1" y="9674"/>
                    <a:pt x="9665" y="4"/>
                    <a:pt x="21591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4222" name="Line 14"/>
          <p:cNvSpPr>
            <a:spLocks noChangeShapeType="1"/>
          </p:cNvSpPr>
          <p:nvPr/>
        </p:nvSpPr>
        <p:spPr bwMode="auto">
          <a:xfrm flipV="1">
            <a:off x="2895600" y="3190875"/>
            <a:ext cx="2682875" cy="39370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3" name="Line 15"/>
          <p:cNvSpPr>
            <a:spLocks noChangeShapeType="1"/>
          </p:cNvSpPr>
          <p:nvPr/>
        </p:nvSpPr>
        <p:spPr bwMode="auto">
          <a:xfrm flipV="1">
            <a:off x="2901950" y="3362325"/>
            <a:ext cx="3336925" cy="24765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4" name="Line 16"/>
          <p:cNvSpPr>
            <a:spLocks noChangeShapeType="1"/>
          </p:cNvSpPr>
          <p:nvPr/>
        </p:nvSpPr>
        <p:spPr bwMode="auto">
          <a:xfrm flipV="1">
            <a:off x="2908300" y="3629025"/>
            <a:ext cx="3762375" cy="3175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5" name="Line 17"/>
          <p:cNvSpPr>
            <a:spLocks noChangeShapeType="1"/>
          </p:cNvSpPr>
          <p:nvPr/>
        </p:nvSpPr>
        <p:spPr bwMode="auto">
          <a:xfrm>
            <a:off x="2895600" y="3667125"/>
            <a:ext cx="1958975" cy="26035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6" name="Line 18"/>
          <p:cNvSpPr>
            <a:spLocks noChangeShapeType="1"/>
          </p:cNvSpPr>
          <p:nvPr/>
        </p:nvSpPr>
        <p:spPr bwMode="auto">
          <a:xfrm>
            <a:off x="2898775" y="3644900"/>
            <a:ext cx="1955800" cy="149225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7" name="Line 19"/>
          <p:cNvSpPr>
            <a:spLocks noChangeShapeType="1"/>
          </p:cNvSpPr>
          <p:nvPr/>
        </p:nvSpPr>
        <p:spPr bwMode="auto">
          <a:xfrm flipV="1">
            <a:off x="2892425" y="3228975"/>
            <a:ext cx="1727200" cy="33020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8" name="Line 20"/>
          <p:cNvSpPr>
            <a:spLocks noChangeShapeType="1"/>
          </p:cNvSpPr>
          <p:nvPr/>
        </p:nvSpPr>
        <p:spPr bwMode="auto">
          <a:xfrm>
            <a:off x="2892425" y="3695700"/>
            <a:ext cx="1693863" cy="30480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9" name="Rectangle 21"/>
          <p:cNvSpPr>
            <a:spLocks noChangeArrowheads="1"/>
          </p:cNvSpPr>
          <p:nvPr/>
        </p:nvSpPr>
        <p:spPr bwMode="auto">
          <a:xfrm>
            <a:off x="4860925" y="3714750"/>
            <a:ext cx="82550" cy="520700"/>
          </a:xfrm>
          <a:prstGeom prst="rect">
            <a:avLst/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30" name="Line 22"/>
          <p:cNvSpPr>
            <a:spLocks noChangeShapeType="1"/>
          </p:cNvSpPr>
          <p:nvPr/>
        </p:nvSpPr>
        <p:spPr bwMode="auto">
          <a:xfrm flipV="1">
            <a:off x="2895600" y="3794125"/>
            <a:ext cx="1958975" cy="8890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31" name="Line 23"/>
          <p:cNvSpPr>
            <a:spLocks noChangeShapeType="1"/>
          </p:cNvSpPr>
          <p:nvPr/>
        </p:nvSpPr>
        <p:spPr bwMode="auto">
          <a:xfrm flipH="1">
            <a:off x="3848100" y="3927475"/>
            <a:ext cx="1003300" cy="257175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32" name="Rectangle 24"/>
          <p:cNvSpPr>
            <a:spLocks noChangeArrowheads="1"/>
          </p:cNvSpPr>
          <p:nvPr/>
        </p:nvSpPr>
        <p:spPr bwMode="auto">
          <a:xfrm>
            <a:off x="2444750" y="3498850"/>
            <a:ext cx="2857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200" b="1"/>
              <a:t>T</a:t>
            </a:r>
          </a:p>
          <a:p>
            <a:pPr algn="l" defTabSz="762000">
              <a:spcBef>
                <a:spcPct val="50000"/>
              </a:spcBef>
            </a:pPr>
            <a:r>
              <a:rPr lang="en-GB" sz="1200" b="1"/>
              <a:t>R</a:t>
            </a:r>
          </a:p>
        </p:txBody>
      </p:sp>
      <p:grpSp>
        <p:nvGrpSpPr>
          <p:cNvPr id="94237" name="Group 29"/>
          <p:cNvGrpSpPr>
            <a:grpSpLocks/>
          </p:cNvGrpSpPr>
          <p:nvPr/>
        </p:nvGrpSpPr>
        <p:grpSpPr bwMode="auto">
          <a:xfrm>
            <a:off x="7808913" y="1643063"/>
            <a:ext cx="725487" cy="973137"/>
            <a:chOff x="1662" y="275"/>
            <a:chExt cx="457" cy="613"/>
          </a:xfrm>
        </p:grpSpPr>
        <p:sp>
          <p:nvSpPr>
            <p:cNvPr id="94238" name="Line 30"/>
            <p:cNvSpPr>
              <a:spLocks noChangeShapeType="1"/>
            </p:cNvSpPr>
            <p:nvPr/>
          </p:nvSpPr>
          <p:spPr bwMode="auto">
            <a:xfrm flipV="1">
              <a:off x="1777" y="275"/>
              <a:ext cx="0" cy="197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39" name="Line 31"/>
            <p:cNvSpPr>
              <a:spLocks noChangeShapeType="1"/>
            </p:cNvSpPr>
            <p:nvPr/>
          </p:nvSpPr>
          <p:spPr bwMode="auto">
            <a:xfrm>
              <a:off x="1780" y="690"/>
              <a:ext cx="0" cy="198"/>
            </a:xfrm>
            <a:prstGeom prst="line">
              <a:avLst/>
            </a:prstGeom>
            <a:noFill/>
            <a:ln w="12699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40" name="Line 32"/>
            <p:cNvSpPr>
              <a:spLocks noChangeShapeType="1"/>
            </p:cNvSpPr>
            <p:nvPr/>
          </p:nvSpPr>
          <p:spPr bwMode="auto">
            <a:xfrm>
              <a:off x="1886" y="587"/>
              <a:ext cx="233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41" name="Rectangle 33"/>
            <p:cNvSpPr>
              <a:spLocks noChangeArrowheads="1"/>
            </p:cNvSpPr>
            <p:nvPr/>
          </p:nvSpPr>
          <p:spPr bwMode="auto">
            <a:xfrm>
              <a:off x="1662" y="476"/>
              <a:ext cx="234" cy="226"/>
            </a:xfrm>
            <a:prstGeom prst="rect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4242" name="Group 34"/>
            <p:cNvGrpSpPr>
              <a:grpSpLocks/>
            </p:cNvGrpSpPr>
            <p:nvPr/>
          </p:nvGrpSpPr>
          <p:grpSpPr bwMode="auto">
            <a:xfrm>
              <a:off x="1686" y="491"/>
              <a:ext cx="60" cy="59"/>
              <a:chOff x="1686" y="491"/>
              <a:chExt cx="60" cy="59"/>
            </a:xfrm>
          </p:grpSpPr>
          <p:sp>
            <p:nvSpPr>
              <p:cNvPr id="94243" name="AutoShape 35"/>
              <p:cNvSpPr>
                <a:spLocks noChangeArrowheads="1"/>
              </p:cNvSpPr>
              <p:nvPr/>
            </p:nvSpPr>
            <p:spPr bwMode="auto">
              <a:xfrm>
                <a:off x="1686" y="491"/>
                <a:ext cx="60" cy="59"/>
              </a:xfrm>
              <a:prstGeom prst="diamond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44" name="Line 36"/>
              <p:cNvSpPr>
                <a:spLocks noChangeShapeType="1"/>
              </p:cNvSpPr>
              <p:nvPr/>
            </p:nvSpPr>
            <p:spPr bwMode="auto">
              <a:xfrm>
                <a:off x="1707" y="497"/>
                <a:ext cx="0" cy="48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45" name="Line 37"/>
              <p:cNvSpPr>
                <a:spLocks noChangeShapeType="1"/>
              </p:cNvSpPr>
              <p:nvPr/>
            </p:nvSpPr>
            <p:spPr bwMode="auto">
              <a:xfrm>
                <a:off x="1725" y="496"/>
                <a:ext cx="0" cy="49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4246" name="Freeform 38"/>
            <p:cNvSpPr>
              <a:spLocks/>
            </p:cNvSpPr>
            <p:nvPr/>
          </p:nvSpPr>
          <p:spPr bwMode="auto">
            <a:xfrm>
              <a:off x="1928" y="530"/>
              <a:ext cx="68" cy="30"/>
            </a:xfrm>
            <a:custGeom>
              <a:avLst/>
              <a:gdLst>
                <a:gd name="T0" fmla="*/ 0 w 68"/>
                <a:gd name="T1" fmla="*/ 29 h 30"/>
                <a:gd name="T2" fmla="*/ 19 w 68"/>
                <a:gd name="T3" fmla="*/ 29 h 30"/>
                <a:gd name="T4" fmla="*/ 19 w 68"/>
                <a:gd name="T5" fmla="*/ 0 h 30"/>
                <a:gd name="T6" fmla="*/ 47 w 68"/>
                <a:gd name="T7" fmla="*/ 0 h 30"/>
                <a:gd name="T8" fmla="*/ 47 w 68"/>
                <a:gd name="T9" fmla="*/ 29 h 30"/>
                <a:gd name="T10" fmla="*/ 67 w 68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30">
                  <a:moveTo>
                    <a:pt x="0" y="29"/>
                  </a:moveTo>
                  <a:lnTo>
                    <a:pt x="19" y="29"/>
                  </a:lnTo>
                  <a:lnTo>
                    <a:pt x="19" y="0"/>
                  </a:lnTo>
                  <a:lnTo>
                    <a:pt x="47" y="0"/>
                  </a:lnTo>
                  <a:lnTo>
                    <a:pt x="47" y="29"/>
                  </a:lnTo>
                  <a:lnTo>
                    <a:pt x="67" y="29"/>
                  </a:lnTo>
                </a:path>
              </a:pathLst>
            </a:custGeom>
            <a:noFill/>
            <a:ln w="12699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4247" name="Group 39"/>
            <p:cNvGrpSpPr>
              <a:grpSpLocks/>
            </p:cNvGrpSpPr>
            <p:nvPr/>
          </p:nvGrpSpPr>
          <p:grpSpPr bwMode="auto">
            <a:xfrm>
              <a:off x="1718" y="658"/>
              <a:ext cx="115" cy="15"/>
              <a:chOff x="1718" y="658"/>
              <a:chExt cx="115" cy="15"/>
            </a:xfrm>
          </p:grpSpPr>
          <p:sp>
            <p:nvSpPr>
              <p:cNvPr id="94248" name="Line 40"/>
              <p:cNvSpPr>
                <a:spLocks noChangeShapeType="1"/>
              </p:cNvSpPr>
              <p:nvPr/>
            </p:nvSpPr>
            <p:spPr bwMode="auto">
              <a:xfrm>
                <a:off x="1718" y="673"/>
                <a:ext cx="3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49" name="Line 41"/>
              <p:cNvSpPr>
                <a:spLocks noChangeShapeType="1"/>
              </p:cNvSpPr>
              <p:nvPr/>
            </p:nvSpPr>
            <p:spPr bwMode="auto">
              <a:xfrm>
                <a:off x="1800" y="673"/>
                <a:ext cx="33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50" name="Line 42"/>
              <p:cNvSpPr>
                <a:spLocks noChangeShapeType="1"/>
              </p:cNvSpPr>
              <p:nvPr/>
            </p:nvSpPr>
            <p:spPr bwMode="auto">
              <a:xfrm flipV="1">
                <a:off x="1756" y="658"/>
                <a:ext cx="44" cy="15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4251" name="Group 43"/>
            <p:cNvGrpSpPr>
              <a:grpSpLocks/>
            </p:cNvGrpSpPr>
            <p:nvPr/>
          </p:nvGrpSpPr>
          <p:grpSpPr bwMode="auto">
            <a:xfrm>
              <a:off x="1696" y="583"/>
              <a:ext cx="90" cy="46"/>
              <a:chOff x="1696" y="583"/>
              <a:chExt cx="90" cy="46"/>
            </a:xfrm>
          </p:grpSpPr>
          <p:sp>
            <p:nvSpPr>
              <p:cNvPr id="94252" name="Line 44"/>
              <p:cNvSpPr>
                <a:spLocks noChangeShapeType="1"/>
              </p:cNvSpPr>
              <p:nvPr/>
            </p:nvSpPr>
            <p:spPr bwMode="auto">
              <a:xfrm>
                <a:off x="1696" y="606"/>
                <a:ext cx="25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53" name="Line 45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54" name="Line 46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55" name="Line 47"/>
              <p:cNvSpPr>
                <a:spLocks noChangeShapeType="1"/>
              </p:cNvSpPr>
              <p:nvPr/>
            </p:nvSpPr>
            <p:spPr bwMode="auto">
              <a:xfrm flipH="1">
                <a:off x="1722" y="606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56" name="Line 48"/>
              <p:cNvSpPr>
                <a:spLocks noChangeShapeType="1"/>
              </p:cNvSpPr>
              <p:nvPr/>
            </p:nvSpPr>
            <p:spPr bwMode="auto">
              <a:xfrm>
                <a:off x="1754" y="606"/>
                <a:ext cx="32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57" name="Line 49"/>
              <p:cNvSpPr>
                <a:spLocks noChangeShapeType="1"/>
              </p:cNvSpPr>
              <p:nvPr/>
            </p:nvSpPr>
            <p:spPr bwMode="auto">
              <a:xfrm>
                <a:off x="1754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4258" name="Line 50"/>
            <p:cNvSpPr>
              <a:spLocks noChangeShapeType="1"/>
            </p:cNvSpPr>
            <p:nvPr/>
          </p:nvSpPr>
          <p:spPr bwMode="auto">
            <a:xfrm flipV="1">
              <a:off x="1741" y="551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59" name="Line 51"/>
            <p:cNvSpPr>
              <a:spLocks noChangeShapeType="1"/>
            </p:cNvSpPr>
            <p:nvPr/>
          </p:nvSpPr>
          <p:spPr bwMode="auto">
            <a:xfrm flipV="1">
              <a:off x="1753" y="562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4260" name="Rectangle 52"/>
          <p:cNvSpPr>
            <a:spLocks noChangeArrowheads="1"/>
          </p:cNvSpPr>
          <p:nvPr/>
        </p:nvSpPr>
        <p:spPr bwMode="auto">
          <a:xfrm>
            <a:off x="492125" y="3711575"/>
            <a:ext cx="1711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Transmitter </a:t>
            </a:r>
            <a:r>
              <a:rPr lang="en-GB" sz="1600" b="1"/>
              <a:t>/</a:t>
            </a:r>
            <a:r>
              <a:rPr lang="en-GB" sz="1600"/>
              <a:t>Receiver</a:t>
            </a:r>
          </a:p>
        </p:txBody>
      </p:sp>
      <p:sp>
        <p:nvSpPr>
          <p:cNvPr id="94261" name="Rectangle 5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Optical sensors (Diffuse)</a:t>
            </a:r>
            <a:endParaRPr lang="en-GB"/>
          </a:p>
        </p:txBody>
      </p:sp>
      <p:sp>
        <p:nvSpPr>
          <p:cNvPr id="94262" name="Rectangle 54"/>
          <p:cNvSpPr>
            <a:spLocks noChangeArrowheads="1"/>
          </p:cNvSpPr>
          <p:nvPr/>
        </p:nvSpPr>
        <p:spPr bwMode="auto">
          <a:xfrm>
            <a:off x="381000" y="2117725"/>
            <a:ext cx="2990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Type : Diffuse</a:t>
            </a:r>
          </a:p>
        </p:txBody>
      </p:sp>
    </p:spTree>
    <p:extLst>
      <p:ext uri="{BB962C8B-B14F-4D97-AF65-F5344CB8AC3E}">
        <p14:creationId xmlns:p14="http://schemas.microsoft.com/office/powerpoint/2010/main" val="26222944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Oval 2"/>
          <p:cNvSpPr>
            <a:spLocks noChangeArrowheads="1"/>
          </p:cNvSpPr>
          <p:nvPr/>
        </p:nvSpPr>
        <p:spPr bwMode="auto">
          <a:xfrm>
            <a:off x="2073275" y="3530600"/>
            <a:ext cx="273050" cy="12065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2139950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0" name="Oval 4"/>
          <p:cNvSpPr>
            <a:spLocks noChangeArrowheads="1"/>
          </p:cNvSpPr>
          <p:nvPr/>
        </p:nvSpPr>
        <p:spPr bwMode="auto">
          <a:xfrm>
            <a:off x="2447925" y="3768725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1" name="Arc 5"/>
          <p:cNvSpPr>
            <a:spLocks/>
          </p:cNvSpPr>
          <p:nvPr/>
        </p:nvSpPr>
        <p:spPr bwMode="auto">
          <a:xfrm>
            <a:off x="1808163" y="43989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2" name="Arc 6"/>
          <p:cNvSpPr>
            <a:spLocks/>
          </p:cNvSpPr>
          <p:nvPr/>
        </p:nvSpPr>
        <p:spPr bwMode="auto">
          <a:xfrm>
            <a:off x="1836738" y="44370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3" name="Oval 7"/>
          <p:cNvSpPr>
            <a:spLocks noChangeArrowheads="1"/>
          </p:cNvSpPr>
          <p:nvPr/>
        </p:nvSpPr>
        <p:spPr bwMode="auto">
          <a:xfrm>
            <a:off x="2447925" y="3502025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4" name="Rectangle 8"/>
          <p:cNvSpPr>
            <a:spLocks noChangeArrowheads="1"/>
          </p:cNvSpPr>
          <p:nvPr/>
        </p:nvSpPr>
        <p:spPr bwMode="auto">
          <a:xfrm>
            <a:off x="2139950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2101850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6" name="Rectangle 10"/>
          <p:cNvSpPr>
            <a:spLocks noChangeArrowheads="1"/>
          </p:cNvSpPr>
          <p:nvPr/>
        </p:nvSpPr>
        <p:spPr bwMode="auto">
          <a:xfrm>
            <a:off x="20764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6267" name="Group 11"/>
          <p:cNvGrpSpPr>
            <a:grpSpLocks/>
          </p:cNvGrpSpPr>
          <p:nvPr/>
        </p:nvGrpSpPr>
        <p:grpSpPr bwMode="auto">
          <a:xfrm>
            <a:off x="3016250" y="2903538"/>
            <a:ext cx="3678238" cy="1447800"/>
            <a:chOff x="1900" y="1829"/>
            <a:chExt cx="2317" cy="912"/>
          </a:xfrm>
        </p:grpSpPr>
        <p:sp>
          <p:nvSpPr>
            <p:cNvPr id="96268" name="Arc 12"/>
            <p:cNvSpPr>
              <a:spLocks/>
            </p:cNvSpPr>
            <p:nvPr/>
          </p:nvSpPr>
          <p:spPr bwMode="auto">
            <a:xfrm rot="20460000">
              <a:off x="1900" y="1829"/>
              <a:ext cx="2315" cy="854"/>
            </a:xfrm>
            <a:custGeom>
              <a:avLst/>
              <a:gdLst>
                <a:gd name="G0" fmla="+- 9 0 0"/>
                <a:gd name="G1" fmla="+- 21600 0 0"/>
                <a:gd name="G2" fmla="+- 21600 0 0"/>
                <a:gd name="T0" fmla="*/ 0 w 21609"/>
                <a:gd name="T1" fmla="*/ 0 h 23441"/>
                <a:gd name="T2" fmla="*/ 21530 w 21609"/>
                <a:gd name="T3" fmla="*/ 23441 h 23441"/>
                <a:gd name="T4" fmla="*/ 9 w 21609"/>
                <a:gd name="T5" fmla="*/ 21600 h 23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9" h="23441" fill="none" extrusionOk="0">
                  <a:moveTo>
                    <a:pt x="0" y="0"/>
                  </a:moveTo>
                  <a:cubicBezTo>
                    <a:pt x="3" y="0"/>
                    <a:pt x="6" y="-1"/>
                    <a:pt x="9" y="0"/>
                  </a:cubicBezTo>
                  <a:cubicBezTo>
                    <a:pt x="11938" y="0"/>
                    <a:pt x="21609" y="9670"/>
                    <a:pt x="21609" y="21600"/>
                  </a:cubicBezTo>
                  <a:cubicBezTo>
                    <a:pt x="21609" y="22214"/>
                    <a:pt x="21582" y="22828"/>
                    <a:pt x="21530" y="23441"/>
                  </a:cubicBezTo>
                </a:path>
                <a:path w="21609" h="23441" stroke="0" extrusionOk="0">
                  <a:moveTo>
                    <a:pt x="0" y="0"/>
                  </a:moveTo>
                  <a:cubicBezTo>
                    <a:pt x="3" y="0"/>
                    <a:pt x="6" y="-1"/>
                    <a:pt x="9" y="0"/>
                  </a:cubicBezTo>
                  <a:cubicBezTo>
                    <a:pt x="11938" y="0"/>
                    <a:pt x="21609" y="9670"/>
                    <a:pt x="21609" y="21600"/>
                  </a:cubicBezTo>
                  <a:cubicBezTo>
                    <a:pt x="21609" y="22214"/>
                    <a:pt x="21582" y="22828"/>
                    <a:pt x="21530" y="23441"/>
                  </a:cubicBezTo>
                  <a:lnTo>
                    <a:pt x="9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9" name="Arc 13"/>
            <p:cNvSpPr>
              <a:spLocks/>
            </p:cNvSpPr>
            <p:nvPr/>
          </p:nvSpPr>
          <p:spPr bwMode="auto">
            <a:xfrm rot="11940000">
              <a:off x="1903" y="1888"/>
              <a:ext cx="2314" cy="85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78 w 21600"/>
                <a:gd name="T1" fmla="*/ 23440 h 23440"/>
                <a:gd name="T2" fmla="*/ 21591 w 21600"/>
                <a:gd name="T3" fmla="*/ 0 h 23440"/>
                <a:gd name="T4" fmla="*/ 21600 w 21600"/>
                <a:gd name="T5" fmla="*/ 21600 h 23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440" fill="none" extrusionOk="0">
                  <a:moveTo>
                    <a:pt x="78" y="23439"/>
                  </a:moveTo>
                  <a:cubicBezTo>
                    <a:pt x="26" y="22828"/>
                    <a:pt x="0" y="22214"/>
                    <a:pt x="0" y="21600"/>
                  </a:cubicBezTo>
                  <a:cubicBezTo>
                    <a:pt x="-1" y="9674"/>
                    <a:pt x="9665" y="4"/>
                    <a:pt x="21591" y="0"/>
                  </a:cubicBezTo>
                </a:path>
                <a:path w="21600" h="23440" stroke="0" extrusionOk="0">
                  <a:moveTo>
                    <a:pt x="78" y="23439"/>
                  </a:moveTo>
                  <a:cubicBezTo>
                    <a:pt x="26" y="22828"/>
                    <a:pt x="0" y="22214"/>
                    <a:pt x="0" y="21600"/>
                  </a:cubicBezTo>
                  <a:cubicBezTo>
                    <a:pt x="-1" y="9674"/>
                    <a:pt x="9665" y="4"/>
                    <a:pt x="21591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270" name="Line 14"/>
          <p:cNvSpPr>
            <a:spLocks noChangeShapeType="1"/>
          </p:cNvSpPr>
          <p:nvPr/>
        </p:nvSpPr>
        <p:spPr bwMode="auto">
          <a:xfrm flipV="1">
            <a:off x="2895600" y="3190875"/>
            <a:ext cx="2682875" cy="39370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1" name="Line 15"/>
          <p:cNvSpPr>
            <a:spLocks noChangeShapeType="1"/>
          </p:cNvSpPr>
          <p:nvPr/>
        </p:nvSpPr>
        <p:spPr bwMode="auto">
          <a:xfrm flipV="1">
            <a:off x="2901950" y="3362325"/>
            <a:ext cx="3336925" cy="24765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2" name="Line 16"/>
          <p:cNvSpPr>
            <a:spLocks noChangeShapeType="1"/>
          </p:cNvSpPr>
          <p:nvPr/>
        </p:nvSpPr>
        <p:spPr bwMode="auto">
          <a:xfrm flipV="1">
            <a:off x="2908300" y="3629025"/>
            <a:ext cx="3762375" cy="3175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3" name="Line 17"/>
          <p:cNvSpPr>
            <a:spLocks noChangeShapeType="1"/>
          </p:cNvSpPr>
          <p:nvPr/>
        </p:nvSpPr>
        <p:spPr bwMode="auto">
          <a:xfrm>
            <a:off x="2895600" y="3667125"/>
            <a:ext cx="2679700" cy="34290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4" name="Line 18"/>
          <p:cNvSpPr>
            <a:spLocks noChangeShapeType="1"/>
          </p:cNvSpPr>
          <p:nvPr/>
        </p:nvSpPr>
        <p:spPr bwMode="auto">
          <a:xfrm>
            <a:off x="2898775" y="3644900"/>
            <a:ext cx="3346450" cy="238125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5" name="Line 19"/>
          <p:cNvSpPr>
            <a:spLocks noChangeShapeType="1"/>
          </p:cNvSpPr>
          <p:nvPr/>
        </p:nvSpPr>
        <p:spPr bwMode="auto">
          <a:xfrm flipV="1">
            <a:off x="2892425" y="3228975"/>
            <a:ext cx="1727200" cy="33020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6" name="Line 20"/>
          <p:cNvSpPr>
            <a:spLocks noChangeShapeType="1"/>
          </p:cNvSpPr>
          <p:nvPr/>
        </p:nvSpPr>
        <p:spPr bwMode="auto">
          <a:xfrm>
            <a:off x="2892425" y="3695700"/>
            <a:ext cx="1693863" cy="30480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7" name="Rectangle 21"/>
          <p:cNvSpPr>
            <a:spLocks noChangeArrowheads="1"/>
          </p:cNvSpPr>
          <p:nvPr/>
        </p:nvSpPr>
        <p:spPr bwMode="auto">
          <a:xfrm>
            <a:off x="4860925" y="4073525"/>
            <a:ext cx="82550" cy="520700"/>
          </a:xfrm>
          <a:prstGeom prst="rect">
            <a:avLst/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8" name="Rectangle 22"/>
          <p:cNvSpPr>
            <a:spLocks noChangeArrowheads="1"/>
          </p:cNvSpPr>
          <p:nvPr/>
        </p:nvSpPr>
        <p:spPr bwMode="auto">
          <a:xfrm>
            <a:off x="2444750" y="3498850"/>
            <a:ext cx="2857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200" b="1"/>
              <a:t>T</a:t>
            </a:r>
          </a:p>
          <a:p>
            <a:pPr algn="l" defTabSz="762000">
              <a:spcBef>
                <a:spcPct val="50000"/>
              </a:spcBef>
            </a:pPr>
            <a:r>
              <a:rPr lang="en-GB" sz="1200" b="1"/>
              <a:t>R</a:t>
            </a:r>
          </a:p>
        </p:txBody>
      </p:sp>
      <p:grpSp>
        <p:nvGrpSpPr>
          <p:cNvPr id="96283" name="Group 27"/>
          <p:cNvGrpSpPr>
            <a:grpSpLocks/>
          </p:cNvGrpSpPr>
          <p:nvPr/>
        </p:nvGrpSpPr>
        <p:grpSpPr bwMode="auto">
          <a:xfrm>
            <a:off x="7808913" y="1643063"/>
            <a:ext cx="725487" cy="973137"/>
            <a:chOff x="1662" y="275"/>
            <a:chExt cx="457" cy="613"/>
          </a:xfrm>
        </p:grpSpPr>
        <p:sp>
          <p:nvSpPr>
            <p:cNvPr id="96284" name="Line 28"/>
            <p:cNvSpPr>
              <a:spLocks noChangeShapeType="1"/>
            </p:cNvSpPr>
            <p:nvPr/>
          </p:nvSpPr>
          <p:spPr bwMode="auto">
            <a:xfrm flipV="1">
              <a:off x="1777" y="275"/>
              <a:ext cx="0" cy="197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5" name="Line 29"/>
            <p:cNvSpPr>
              <a:spLocks noChangeShapeType="1"/>
            </p:cNvSpPr>
            <p:nvPr/>
          </p:nvSpPr>
          <p:spPr bwMode="auto">
            <a:xfrm>
              <a:off x="1780" y="690"/>
              <a:ext cx="0" cy="198"/>
            </a:xfrm>
            <a:prstGeom prst="line">
              <a:avLst/>
            </a:prstGeom>
            <a:noFill/>
            <a:ln w="12699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6" name="Line 30"/>
            <p:cNvSpPr>
              <a:spLocks noChangeShapeType="1"/>
            </p:cNvSpPr>
            <p:nvPr/>
          </p:nvSpPr>
          <p:spPr bwMode="auto">
            <a:xfrm>
              <a:off x="1886" y="587"/>
              <a:ext cx="233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7" name="Rectangle 31"/>
            <p:cNvSpPr>
              <a:spLocks noChangeArrowheads="1"/>
            </p:cNvSpPr>
            <p:nvPr/>
          </p:nvSpPr>
          <p:spPr bwMode="auto">
            <a:xfrm>
              <a:off x="1662" y="476"/>
              <a:ext cx="234" cy="226"/>
            </a:xfrm>
            <a:prstGeom prst="rect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6288" name="Group 32"/>
            <p:cNvGrpSpPr>
              <a:grpSpLocks/>
            </p:cNvGrpSpPr>
            <p:nvPr/>
          </p:nvGrpSpPr>
          <p:grpSpPr bwMode="auto">
            <a:xfrm>
              <a:off x="1686" y="491"/>
              <a:ext cx="60" cy="59"/>
              <a:chOff x="1686" y="491"/>
              <a:chExt cx="60" cy="59"/>
            </a:xfrm>
          </p:grpSpPr>
          <p:sp>
            <p:nvSpPr>
              <p:cNvPr id="96289" name="AutoShape 33"/>
              <p:cNvSpPr>
                <a:spLocks noChangeArrowheads="1"/>
              </p:cNvSpPr>
              <p:nvPr/>
            </p:nvSpPr>
            <p:spPr bwMode="auto">
              <a:xfrm>
                <a:off x="1686" y="491"/>
                <a:ext cx="60" cy="59"/>
              </a:xfrm>
              <a:prstGeom prst="diamond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90" name="Line 34"/>
              <p:cNvSpPr>
                <a:spLocks noChangeShapeType="1"/>
              </p:cNvSpPr>
              <p:nvPr/>
            </p:nvSpPr>
            <p:spPr bwMode="auto">
              <a:xfrm>
                <a:off x="1707" y="497"/>
                <a:ext cx="0" cy="48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91" name="Line 35"/>
              <p:cNvSpPr>
                <a:spLocks noChangeShapeType="1"/>
              </p:cNvSpPr>
              <p:nvPr/>
            </p:nvSpPr>
            <p:spPr bwMode="auto">
              <a:xfrm>
                <a:off x="1725" y="496"/>
                <a:ext cx="0" cy="49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6292" name="Freeform 36"/>
            <p:cNvSpPr>
              <a:spLocks/>
            </p:cNvSpPr>
            <p:nvPr/>
          </p:nvSpPr>
          <p:spPr bwMode="auto">
            <a:xfrm>
              <a:off x="1928" y="530"/>
              <a:ext cx="68" cy="30"/>
            </a:xfrm>
            <a:custGeom>
              <a:avLst/>
              <a:gdLst>
                <a:gd name="T0" fmla="*/ 0 w 68"/>
                <a:gd name="T1" fmla="*/ 29 h 30"/>
                <a:gd name="T2" fmla="*/ 19 w 68"/>
                <a:gd name="T3" fmla="*/ 29 h 30"/>
                <a:gd name="T4" fmla="*/ 19 w 68"/>
                <a:gd name="T5" fmla="*/ 0 h 30"/>
                <a:gd name="T6" fmla="*/ 47 w 68"/>
                <a:gd name="T7" fmla="*/ 0 h 30"/>
                <a:gd name="T8" fmla="*/ 47 w 68"/>
                <a:gd name="T9" fmla="*/ 29 h 30"/>
                <a:gd name="T10" fmla="*/ 67 w 68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30">
                  <a:moveTo>
                    <a:pt x="0" y="29"/>
                  </a:moveTo>
                  <a:lnTo>
                    <a:pt x="19" y="29"/>
                  </a:lnTo>
                  <a:lnTo>
                    <a:pt x="19" y="0"/>
                  </a:lnTo>
                  <a:lnTo>
                    <a:pt x="47" y="0"/>
                  </a:lnTo>
                  <a:lnTo>
                    <a:pt x="47" y="29"/>
                  </a:lnTo>
                  <a:lnTo>
                    <a:pt x="67" y="29"/>
                  </a:lnTo>
                </a:path>
              </a:pathLst>
            </a:custGeom>
            <a:noFill/>
            <a:ln w="12699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293" name="Group 37"/>
            <p:cNvGrpSpPr>
              <a:grpSpLocks/>
            </p:cNvGrpSpPr>
            <p:nvPr/>
          </p:nvGrpSpPr>
          <p:grpSpPr bwMode="auto">
            <a:xfrm>
              <a:off x="1718" y="658"/>
              <a:ext cx="115" cy="15"/>
              <a:chOff x="1718" y="658"/>
              <a:chExt cx="115" cy="15"/>
            </a:xfrm>
          </p:grpSpPr>
          <p:sp>
            <p:nvSpPr>
              <p:cNvPr id="96294" name="Line 38"/>
              <p:cNvSpPr>
                <a:spLocks noChangeShapeType="1"/>
              </p:cNvSpPr>
              <p:nvPr/>
            </p:nvSpPr>
            <p:spPr bwMode="auto">
              <a:xfrm>
                <a:off x="1718" y="673"/>
                <a:ext cx="3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95" name="Line 39"/>
              <p:cNvSpPr>
                <a:spLocks noChangeShapeType="1"/>
              </p:cNvSpPr>
              <p:nvPr/>
            </p:nvSpPr>
            <p:spPr bwMode="auto">
              <a:xfrm>
                <a:off x="1800" y="673"/>
                <a:ext cx="33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96" name="Line 40"/>
              <p:cNvSpPr>
                <a:spLocks noChangeShapeType="1"/>
              </p:cNvSpPr>
              <p:nvPr/>
            </p:nvSpPr>
            <p:spPr bwMode="auto">
              <a:xfrm flipV="1">
                <a:off x="1756" y="658"/>
                <a:ext cx="44" cy="15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6297" name="Group 41"/>
            <p:cNvGrpSpPr>
              <a:grpSpLocks/>
            </p:cNvGrpSpPr>
            <p:nvPr/>
          </p:nvGrpSpPr>
          <p:grpSpPr bwMode="auto">
            <a:xfrm>
              <a:off x="1696" y="583"/>
              <a:ext cx="90" cy="46"/>
              <a:chOff x="1696" y="583"/>
              <a:chExt cx="90" cy="46"/>
            </a:xfrm>
          </p:grpSpPr>
          <p:sp>
            <p:nvSpPr>
              <p:cNvPr id="96298" name="Line 42"/>
              <p:cNvSpPr>
                <a:spLocks noChangeShapeType="1"/>
              </p:cNvSpPr>
              <p:nvPr/>
            </p:nvSpPr>
            <p:spPr bwMode="auto">
              <a:xfrm>
                <a:off x="1696" y="606"/>
                <a:ext cx="25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99" name="Line 43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300" name="Line 44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301" name="Line 45"/>
              <p:cNvSpPr>
                <a:spLocks noChangeShapeType="1"/>
              </p:cNvSpPr>
              <p:nvPr/>
            </p:nvSpPr>
            <p:spPr bwMode="auto">
              <a:xfrm flipH="1">
                <a:off x="1722" y="606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302" name="Line 46"/>
              <p:cNvSpPr>
                <a:spLocks noChangeShapeType="1"/>
              </p:cNvSpPr>
              <p:nvPr/>
            </p:nvSpPr>
            <p:spPr bwMode="auto">
              <a:xfrm>
                <a:off x="1754" y="606"/>
                <a:ext cx="32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303" name="Line 47"/>
              <p:cNvSpPr>
                <a:spLocks noChangeShapeType="1"/>
              </p:cNvSpPr>
              <p:nvPr/>
            </p:nvSpPr>
            <p:spPr bwMode="auto">
              <a:xfrm>
                <a:off x="1754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6304" name="Line 48"/>
            <p:cNvSpPr>
              <a:spLocks noChangeShapeType="1"/>
            </p:cNvSpPr>
            <p:nvPr/>
          </p:nvSpPr>
          <p:spPr bwMode="auto">
            <a:xfrm flipV="1">
              <a:off x="1741" y="551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305" name="Line 49"/>
            <p:cNvSpPr>
              <a:spLocks noChangeShapeType="1"/>
            </p:cNvSpPr>
            <p:nvPr/>
          </p:nvSpPr>
          <p:spPr bwMode="auto">
            <a:xfrm flipV="1">
              <a:off x="1753" y="562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306" name="Rectangle 50"/>
          <p:cNvSpPr>
            <a:spLocks noChangeArrowheads="1"/>
          </p:cNvSpPr>
          <p:nvPr/>
        </p:nvSpPr>
        <p:spPr bwMode="auto">
          <a:xfrm>
            <a:off x="492125" y="3711575"/>
            <a:ext cx="1711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Transmitter </a:t>
            </a:r>
            <a:r>
              <a:rPr lang="en-GB" sz="1600" b="1"/>
              <a:t>/</a:t>
            </a:r>
            <a:r>
              <a:rPr lang="en-GB" sz="1600"/>
              <a:t>Receiver</a:t>
            </a:r>
          </a:p>
        </p:txBody>
      </p:sp>
      <p:sp>
        <p:nvSpPr>
          <p:cNvPr id="96307" name="Rectangle 5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Optical sensors (Diffuse)</a:t>
            </a:r>
            <a:endParaRPr lang="en-GB"/>
          </a:p>
        </p:txBody>
      </p:sp>
      <p:sp>
        <p:nvSpPr>
          <p:cNvPr id="96308" name="Rectangle 52"/>
          <p:cNvSpPr>
            <a:spLocks noChangeArrowheads="1"/>
          </p:cNvSpPr>
          <p:nvPr/>
        </p:nvSpPr>
        <p:spPr bwMode="auto">
          <a:xfrm>
            <a:off x="381000" y="2117725"/>
            <a:ext cx="2990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Type : Diffuse</a:t>
            </a:r>
          </a:p>
        </p:txBody>
      </p:sp>
    </p:spTree>
    <p:extLst>
      <p:ext uri="{BB962C8B-B14F-4D97-AF65-F5344CB8AC3E}">
        <p14:creationId xmlns:p14="http://schemas.microsoft.com/office/powerpoint/2010/main" val="26935012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Oval 2"/>
          <p:cNvSpPr>
            <a:spLocks noChangeArrowheads="1"/>
          </p:cNvSpPr>
          <p:nvPr/>
        </p:nvSpPr>
        <p:spPr bwMode="auto">
          <a:xfrm>
            <a:off x="2073275" y="3530600"/>
            <a:ext cx="273050" cy="12065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2139950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08" name="Oval 4"/>
          <p:cNvSpPr>
            <a:spLocks noChangeArrowheads="1"/>
          </p:cNvSpPr>
          <p:nvPr/>
        </p:nvSpPr>
        <p:spPr bwMode="auto">
          <a:xfrm>
            <a:off x="2447925" y="3768725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09" name="Arc 5"/>
          <p:cNvSpPr>
            <a:spLocks/>
          </p:cNvSpPr>
          <p:nvPr/>
        </p:nvSpPr>
        <p:spPr bwMode="auto">
          <a:xfrm>
            <a:off x="1808163" y="43989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0" name="Arc 6"/>
          <p:cNvSpPr>
            <a:spLocks/>
          </p:cNvSpPr>
          <p:nvPr/>
        </p:nvSpPr>
        <p:spPr bwMode="auto">
          <a:xfrm>
            <a:off x="1836738" y="44370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1" name="Oval 7"/>
          <p:cNvSpPr>
            <a:spLocks noChangeArrowheads="1"/>
          </p:cNvSpPr>
          <p:nvPr/>
        </p:nvSpPr>
        <p:spPr bwMode="auto">
          <a:xfrm>
            <a:off x="2447925" y="3502025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2139950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2101850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4" name="Rectangle 10"/>
          <p:cNvSpPr>
            <a:spLocks noChangeArrowheads="1"/>
          </p:cNvSpPr>
          <p:nvPr/>
        </p:nvSpPr>
        <p:spPr bwMode="auto">
          <a:xfrm>
            <a:off x="20764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492125" y="3711575"/>
            <a:ext cx="1711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Transmitter </a:t>
            </a:r>
            <a:r>
              <a:rPr lang="en-GB" sz="1600" b="1"/>
              <a:t>/</a:t>
            </a:r>
            <a:r>
              <a:rPr lang="en-GB" sz="1600"/>
              <a:t>Receiver</a:t>
            </a:r>
          </a:p>
        </p:txBody>
      </p:sp>
      <p:sp>
        <p:nvSpPr>
          <p:cNvPr id="98316" name="Rectangle 12"/>
          <p:cNvSpPr>
            <a:spLocks noChangeArrowheads="1"/>
          </p:cNvSpPr>
          <p:nvPr/>
        </p:nvSpPr>
        <p:spPr bwMode="auto">
          <a:xfrm>
            <a:off x="4860925" y="1939925"/>
            <a:ext cx="82550" cy="520700"/>
          </a:xfrm>
          <a:prstGeom prst="rect">
            <a:avLst/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8317" name="Group 13"/>
          <p:cNvGrpSpPr>
            <a:grpSpLocks/>
          </p:cNvGrpSpPr>
          <p:nvPr/>
        </p:nvGrpSpPr>
        <p:grpSpPr bwMode="auto">
          <a:xfrm>
            <a:off x="2892425" y="2903538"/>
            <a:ext cx="3802063" cy="1447800"/>
            <a:chOff x="1822" y="1829"/>
            <a:chExt cx="2395" cy="912"/>
          </a:xfrm>
        </p:grpSpPr>
        <p:grpSp>
          <p:nvGrpSpPr>
            <p:cNvPr id="98318" name="Group 14"/>
            <p:cNvGrpSpPr>
              <a:grpSpLocks/>
            </p:cNvGrpSpPr>
            <p:nvPr/>
          </p:nvGrpSpPr>
          <p:grpSpPr bwMode="auto">
            <a:xfrm>
              <a:off x="1900" y="1829"/>
              <a:ext cx="2317" cy="912"/>
              <a:chOff x="1900" y="1829"/>
              <a:chExt cx="2317" cy="912"/>
            </a:xfrm>
          </p:grpSpPr>
          <p:sp>
            <p:nvSpPr>
              <p:cNvPr id="98319" name="Arc 15"/>
              <p:cNvSpPr>
                <a:spLocks/>
              </p:cNvSpPr>
              <p:nvPr/>
            </p:nvSpPr>
            <p:spPr bwMode="auto">
              <a:xfrm rot="20460000">
                <a:off x="1900" y="1829"/>
                <a:ext cx="2315" cy="854"/>
              </a:xfrm>
              <a:custGeom>
                <a:avLst/>
                <a:gdLst>
                  <a:gd name="G0" fmla="+- 9 0 0"/>
                  <a:gd name="G1" fmla="+- 21600 0 0"/>
                  <a:gd name="G2" fmla="+- 21600 0 0"/>
                  <a:gd name="T0" fmla="*/ 0 w 21609"/>
                  <a:gd name="T1" fmla="*/ 0 h 23441"/>
                  <a:gd name="T2" fmla="*/ 21530 w 21609"/>
                  <a:gd name="T3" fmla="*/ 23441 h 23441"/>
                  <a:gd name="T4" fmla="*/ 9 w 21609"/>
                  <a:gd name="T5" fmla="*/ 21600 h 23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9" h="23441" fill="none" extrusionOk="0">
                    <a:moveTo>
                      <a:pt x="0" y="0"/>
                    </a:moveTo>
                    <a:cubicBezTo>
                      <a:pt x="3" y="0"/>
                      <a:pt x="6" y="-1"/>
                      <a:pt x="9" y="0"/>
                    </a:cubicBezTo>
                    <a:cubicBezTo>
                      <a:pt x="11938" y="0"/>
                      <a:pt x="21609" y="9670"/>
                      <a:pt x="21609" y="21600"/>
                    </a:cubicBezTo>
                    <a:cubicBezTo>
                      <a:pt x="21609" y="22214"/>
                      <a:pt x="21582" y="22828"/>
                      <a:pt x="21530" y="23441"/>
                    </a:cubicBezTo>
                  </a:path>
                  <a:path w="21609" h="23441" stroke="0" extrusionOk="0">
                    <a:moveTo>
                      <a:pt x="0" y="0"/>
                    </a:moveTo>
                    <a:cubicBezTo>
                      <a:pt x="3" y="0"/>
                      <a:pt x="6" y="-1"/>
                      <a:pt x="9" y="0"/>
                    </a:cubicBezTo>
                    <a:cubicBezTo>
                      <a:pt x="11938" y="0"/>
                      <a:pt x="21609" y="9670"/>
                      <a:pt x="21609" y="21600"/>
                    </a:cubicBezTo>
                    <a:cubicBezTo>
                      <a:pt x="21609" y="22214"/>
                      <a:pt x="21582" y="22828"/>
                      <a:pt x="21530" y="23441"/>
                    </a:cubicBezTo>
                    <a:lnTo>
                      <a:pt x="9" y="21600"/>
                    </a:lnTo>
                    <a:close/>
                  </a:path>
                </a:pathLst>
              </a:custGeom>
              <a:noFill/>
              <a:ln w="12699" cap="rnd">
                <a:solidFill>
                  <a:srgbClr val="CC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20" name="Arc 16"/>
              <p:cNvSpPr>
                <a:spLocks/>
              </p:cNvSpPr>
              <p:nvPr/>
            </p:nvSpPr>
            <p:spPr bwMode="auto">
              <a:xfrm rot="11940000">
                <a:off x="1903" y="1888"/>
                <a:ext cx="2314" cy="85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78 w 21600"/>
                  <a:gd name="T1" fmla="*/ 23440 h 23440"/>
                  <a:gd name="T2" fmla="*/ 21591 w 21600"/>
                  <a:gd name="T3" fmla="*/ 0 h 23440"/>
                  <a:gd name="T4" fmla="*/ 21600 w 21600"/>
                  <a:gd name="T5" fmla="*/ 21600 h 23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3440" fill="none" extrusionOk="0">
                    <a:moveTo>
                      <a:pt x="78" y="23439"/>
                    </a:moveTo>
                    <a:cubicBezTo>
                      <a:pt x="26" y="22828"/>
                      <a:pt x="0" y="22214"/>
                      <a:pt x="0" y="21600"/>
                    </a:cubicBezTo>
                    <a:cubicBezTo>
                      <a:pt x="-1" y="9674"/>
                      <a:pt x="9665" y="4"/>
                      <a:pt x="21591" y="0"/>
                    </a:cubicBezTo>
                  </a:path>
                  <a:path w="21600" h="23440" stroke="0" extrusionOk="0">
                    <a:moveTo>
                      <a:pt x="78" y="23439"/>
                    </a:moveTo>
                    <a:cubicBezTo>
                      <a:pt x="26" y="22828"/>
                      <a:pt x="0" y="22214"/>
                      <a:pt x="0" y="21600"/>
                    </a:cubicBezTo>
                    <a:cubicBezTo>
                      <a:pt x="-1" y="9674"/>
                      <a:pt x="9665" y="4"/>
                      <a:pt x="21591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699" cap="rnd">
                <a:solidFill>
                  <a:srgbClr val="CC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8321" name="Line 17"/>
            <p:cNvSpPr>
              <a:spLocks noChangeShapeType="1"/>
            </p:cNvSpPr>
            <p:nvPr/>
          </p:nvSpPr>
          <p:spPr bwMode="auto">
            <a:xfrm flipV="1">
              <a:off x="1824" y="2008"/>
              <a:ext cx="1700" cy="250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22" name="Line 18"/>
            <p:cNvSpPr>
              <a:spLocks noChangeShapeType="1"/>
            </p:cNvSpPr>
            <p:nvPr/>
          </p:nvSpPr>
          <p:spPr bwMode="auto">
            <a:xfrm flipV="1">
              <a:off x="1828" y="2120"/>
              <a:ext cx="2104" cy="154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23" name="Line 19"/>
            <p:cNvSpPr>
              <a:spLocks noChangeShapeType="1"/>
            </p:cNvSpPr>
            <p:nvPr/>
          </p:nvSpPr>
          <p:spPr bwMode="auto">
            <a:xfrm>
              <a:off x="1832" y="2288"/>
              <a:ext cx="2372" cy="0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24" name="Line 20"/>
            <p:cNvSpPr>
              <a:spLocks noChangeShapeType="1"/>
            </p:cNvSpPr>
            <p:nvPr/>
          </p:nvSpPr>
          <p:spPr bwMode="auto">
            <a:xfrm>
              <a:off x="1824" y="2310"/>
              <a:ext cx="1712" cy="226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25" name="Line 21"/>
            <p:cNvSpPr>
              <a:spLocks noChangeShapeType="1"/>
            </p:cNvSpPr>
            <p:nvPr/>
          </p:nvSpPr>
          <p:spPr bwMode="auto">
            <a:xfrm>
              <a:off x="1826" y="2296"/>
              <a:ext cx="2114" cy="164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26" name="Line 22"/>
            <p:cNvSpPr>
              <a:spLocks noChangeShapeType="1"/>
            </p:cNvSpPr>
            <p:nvPr/>
          </p:nvSpPr>
          <p:spPr bwMode="auto">
            <a:xfrm flipV="1">
              <a:off x="1822" y="2034"/>
              <a:ext cx="1088" cy="208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27" name="Line 23"/>
            <p:cNvSpPr>
              <a:spLocks noChangeShapeType="1"/>
            </p:cNvSpPr>
            <p:nvPr/>
          </p:nvSpPr>
          <p:spPr bwMode="auto">
            <a:xfrm>
              <a:off x="1822" y="2328"/>
              <a:ext cx="1067" cy="192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328" name="Rectangle 24"/>
          <p:cNvSpPr>
            <a:spLocks noChangeArrowheads="1"/>
          </p:cNvSpPr>
          <p:nvPr/>
        </p:nvSpPr>
        <p:spPr bwMode="auto">
          <a:xfrm>
            <a:off x="304800" y="4981575"/>
            <a:ext cx="8499475" cy="163185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marL="342900" indent="-342900" algn="l" defTabSz="762000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b="1" dirty="0"/>
              <a:t>Sensing distance: much less than reflex type, actual distance depends on colour and reflective nature of the surface</a:t>
            </a:r>
          </a:p>
          <a:p>
            <a:pPr marL="342900" indent="-342900" algn="l" defTabSz="762000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b="1" dirty="0"/>
              <a:t>Larger targets result in longer sensing distances </a:t>
            </a:r>
          </a:p>
          <a:p>
            <a:pPr marL="342900" indent="-342900" algn="l" defTabSz="762000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b="1" dirty="0"/>
              <a:t>Not suitable for dirty environments</a:t>
            </a:r>
          </a:p>
        </p:txBody>
      </p:sp>
      <p:sp>
        <p:nvSpPr>
          <p:cNvPr id="98329" name="Rectangle 25"/>
          <p:cNvSpPr>
            <a:spLocks noChangeArrowheads="1"/>
          </p:cNvSpPr>
          <p:nvPr/>
        </p:nvSpPr>
        <p:spPr bwMode="auto">
          <a:xfrm>
            <a:off x="2444750" y="3498850"/>
            <a:ext cx="2857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200" b="1"/>
              <a:t>T</a:t>
            </a:r>
          </a:p>
          <a:p>
            <a:pPr algn="l" defTabSz="762000">
              <a:spcBef>
                <a:spcPct val="50000"/>
              </a:spcBef>
            </a:pPr>
            <a:r>
              <a:rPr lang="en-GB" sz="1200" b="1"/>
              <a:t>R</a:t>
            </a:r>
          </a:p>
        </p:txBody>
      </p:sp>
      <p:grpSp>
        <p:nvGrpSpPr>
          <p:cNvPr id="98334" name="Group 30"/>
          <p:cNvGrpSpPr>
            <a:grpSpLocks/>
          </p:cNvGrpSpPr>
          <p:nvPr/>
        </p:nvGrpSpPr>
        <p:grpSpPr bwMode="auto">
          <a:xfrm>
            <a:off x="7808913" y="1643063"/>
            <a:ext cx="725487" cy="973137"/>
            <a:chOff x="1662" y="275"/>
            <a:chExt cx="457" cy="613"/>
          </a:xfrm>
        </p:grpSpPr>
        <p:sp>
          <p:nvSpPr>
            <p:cNvPr id="98335" name="Line 31"/>
            <p:cNvSpPr>
              <a:spLocks noChangeShapeType="1"/>
            </p:cNvSpPr>
            <p:nvPr/>
          </p:nvSpPr>
          <p:spPr bwMode="auto">
            <a:xfrm flipV="1">
              <a:off x="1777" y="275"/>
              <a:ext cx="0" cy="197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36" name="Line 32"/>
            <p:cNvSpPr>
              <a:spLocks noChangeShapeType="1"/>
            </p:cNvSpPr>
            <p:nvPr/>
          </p:nvSpPr>
          <p:spPr bwMode="auto">
            <a:xfrm>
              <a:off x="1780" y="690"/>
              <a:ext cx="0" cy="198"/>
            </a:xfrm>
            <a:prstGeom prst="line">
              <a:avLst/>
            </a:prstGeom>
            <a:noFill/>
            <a:ln w="12699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37" name="Line 33"/>
            <p:cNvSpPr>
              <a:spLocks noChangeShapeType="1"/>
            </p:cNvSpPr>
            <p:nvPr/>
          </p:nvSpPr>
          <p:spPr bwMode="auto">
            <a:xfrm>
              <a:off x="1886" y="587"/>
              <a:ext cx="233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38" name="Rectangle 34"/>
            <p:cNvSpPr>
              <a:spLocks noChangeArrowheads="1"/>
            </p:cNvSpPr>
            <p:nvPr/>
          </p:nvSpPr>
          <p:spPr bwMode="auto">
            <a:xfrm>
              <a:off x="1662" y="476"/>
              <a:ext cx="234" cy="226"/>
            </a:xfrm>
            <a:prstGeom prst="rect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8339" name="Group 35"/>
            <p:cNvGrpSpPr>
              <a:grpSpLocks/>
            </p:cNvGrpSpPr>
            <p:nvPr/>
          </p:nvGrpSpPr>
          <p:grpSpPr bwMode="auto">
            <a:xfrm>
              <a:off x="1686" y="491"/>
              <a:ext cx="60" cy="59"/>
              <a:chOff x="1686" y="491"/>
              <a:chExt cx="60" cy="59"/>
            </a:xfrm>
          </p:grpSpPr>
          <p:sp>
            <p:nvSpPr>
              <p:cNvPr id="98340" name="AutoShape 36"/>
              <p:cNvSpPr>
                <a:spLocks noChangeArrowheads="1"/>
              </p:cNvSpPr>
              <p:nvPr/>
            </p:nvSpPr>
            <p:spPr bwMode="auto">
              <a:xfrm>
                <a:off x="1686" y="491"/>
                <a:ext cx="60" cy="59"/>
              </a:xfrm>
              <a:prstGeom prst="diamond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41" name="Line 37"/>
              <p:cNvSpPr>
                <a:spLocks noChangeShapeType="1"/>
              </p:cNvSpPr>
              <p:nvPr/>
            </p:nvSpPr>
            <p:spPr bwMode="auto">
              <a:xfrm>
                <a:off x="1707" y="497"/>
                <a:ext cx="0" cy="48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42" name="Line 38"/>
              <p:cNvSpPr>
                <a:spLocks noChangeShapeType="1"/>
              </p:cNvSpPr>
              <p:nvPr/>
            </p:nvSpPr>
            <p:spPr bwMode="auto">
              <a:xfrm>
                <a:off x="1725" y="496"/>
                <a:ext cx="0" cy="49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8343" name="Freeform 39"/>
            <p:cNvSpPr>
              <a:spLocks/>
            </p:cNvSpPr>
            <p:nvPr/>
          </p:nvSpPr>
          <p:spPr bwMode="auto">
            <a:xfrm>
              <a:off x="1928" y="530"/>
              <a:ext cx="68" cy="30"/>
            </a:xfrm>
            <a:custGeom>
              <a:avLst/>
              <a:gdLst>
                <a:gd name="T0" fmla="*/ 0 w 68"/>
                <a:gd name="T1" fmla="*/ 29 h 30"/>
                <a:gd name="T2" fmla="*/ 19 w 68"/>
                <a:gd name="T3" fmla="*/ 29 h 30"/>
                <a:gd name="T4" fmla="*/ 19 w 68"/>
                <a:gd name="T5" fmla="*/ 0 h 30"/>
                <a:gd name="T6" fmla="*/ 47 w 68"/>
                <a:gd name="T7" fmla="*/ 0 h 30"/>
                <a:gd name="T8" fmla="*/ 47 w 68"/>
                <a:gd name="T9" fmla="*/ 29 h 30"/>
                <a:gd name="T10" fmla="*/ 67 w 68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30">
                  <a:moveTo>
                    <a:pt x="0" y="29"/>
                  </a:moveTo>
                  <a:lnTo>
                    <a:pt x="19" y="29"/>
                  </a:lnTo>
                  <a:lnTo>
                    <a:pt x="19" y="0"/>
                  </a:lnTo>
                  <a:lnTo>
                    <a:pt x="47" y="0"/>
                  </a:lnTo>
                  <a:lnTo>
                    <a:pt x="47" y="29"/>
                  </a:lnTo>
                  <a:lnTo>
                    <a:pt x="67" y="29"/>
                  </a:lnTo>
                </a:path>
              </a:pathLst>
            </a:custGeom>
            <a:noFill/>
            <a:ln w="12699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8344" name="Group 40"/>
            <p:cNvGrpSpPr>
              <a:grpSpLocks/>
            </p:cNvGrpSpPr>
            <p:nvPr/>
          </p:nvGrpSpPr>
          <p:grpSpPr bwMode="auto">
            <a:xfrm>
              <a:off x="1718" y="658"/>
              <a:ext cx="115" cy="15"/>
              <a:chOff x="1718" y="658"/>
              <a:chExt cx="115" cy="15"/>
            </a:xfrm>
          </p:grpSpPr>
          <p:sp>
            <p:nvSpPr>
              <p:cNvPr id="98345" name="Line 41"/>
              <p:cNvSpPr>
                <a:spLocks noChangeShapeType="1"/>
              </p:cNvSpPr>
              <p:nvPr/>
            </p:nvSpPr>
            <p:spPr bwMode="auto">
              <a:xfrm>
                <a:off x="1718" y="673"/>
                <a:ext cx="3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46" name="Line 42"/>
              <p:cNvSpPr>
                <a:spLocks noChangeShapeType="1"/>
              </p:cNvSpPr>
              <p:nvPr/>
            </p:nvSpPr>
            <p:spPr bwMode="auto">
              <a:xfrm>
                <a:off x="1800" y="673"/>
                <a:ext cx="33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47" name="Line 43"/>
              <p:cNvSpPr>
                <a:spLocks noChangeShapeType="1"/>
              </p:cNvSpPr>
              <p:nvPr/>
            </p:nvSpPr>
            <p:spPr bwMode="auto">
              <a:xfrm flipV="1">
                <a:off x="1756" y="658"/>
                <a:ext cx="44" cy="15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8348" name="Group 44"/>
            <p:cNvGrpSpPr>
              <a:grpSpLocks/>
            </p:cNvGrpSpPr>
            <p:nvPr/>
          </p:nvGrpSpPr>
          <p:grpSpPr bwMode="auto">
            <a:xfrm>
              <a:off x="1696" y="583"/>
              <a:ext cx="90" cy="46"/>
              <a:chOff x="1696" y="583"/>
              <a:chExt cx="90" cy="46"/>
            </a:xfrm>
          </p:grpSpPr>
          <p:sp>
            <p:nvSpPr>
              <p:cNvPr id="98349" name="Line 45"/>
              <p:cNvSpPr>
                <a:spLocks noChangeShapeType="1"/>
              </p:cNvSpPr>
              <p:nvPr/>
            </p:nvSpPr>
            <p:spPr bwMode="auto">
              <a:xfrm>
                <a:off x="1696" y="606"/>
                <a:ext cx="25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50" name="Line 46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51" name="Line 47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52" name="Line 48"/>
              <p:cNvSpPr>
                <a:spLocks noChangeShapeType="1"/>
              </p:cNvSpPr>
              <p:nvPr/>
            </p:nvSpPr>
            <p:spPr bwMode="auto">
              <a:xfrm flipH="1">
                <a:off x="1722" y="606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53" name="Line 49"/>
              <p:cNvSpPr>
                <a:spLocks noChangeShapeType="1"/>
              </p:cNvSpPr>
              <p:nvPr/>
            </p:nvSpPr>
            <p:spPr bwMode="auto">
              <a:xfrm>
                <a:off x="1754" y="606"/>
                <a:ext cx="32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54" name="Line 50"/>
              <p:cNvSpPr>
                <a:spLocks noChangeShapeType="1"/>
              </p:cNvSpPr>
              <p:nvPr/>
            </p:nvSpPr>
            <p:spPr bwMode="auto">
              <a:xfrm>
                <a:off x="1754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8355" name="Line 51"/>
            <p:cNvSpPr>
              <a:spLocks noChangeShapeType="1"/>
            </p:cNvSpPr>
            <p:nvPr/>
          </p:nvSpPr>
          <p:spPr bwMode="auto">
            <a:xfrm flipV="1">
              <a:off x="1741" y="551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56" name="Line 52"/>
            <p:cNvSpPr>
              <a:spLocks noChangeShapeType="1"/>
            </p:cNvSpPr>
            <p:nvPr/>
          </p:nvSpPr>
          <p:spPr bwMode="auto">
            <a:xfrm flipV="1">
              <a:off x="1753" y="562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357" name="Rectangle 5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Optical sensors (Diffuse)</a:t>
            </a:r>
            <a:endParaRPr lang="en-GB"/>
          </a:p>
        </p:txBody>
      </p:sp>
      <p:sp>
        <p:nvSpPr>
          <p:cNvPr id="98358" name="Rectangle 54"/>
          <p:cNvSpPr>
            <a:spLocks noChangeArrowheads="1"/>
          </p:cNvSpPr>
          <p:nvPr/>
        </p:nvSpPr>
        <p:spPr bwMode="auto">
          <a:xfrm>
            <a:off x="381000" y="2117725"/>
            <a:ext cx="2990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Type : Diffuse</a:t>
            </a:r>
          </a:p>
        </p:txBody>
      </p:sp>
    </p:spTree>
    <p:extLst>
      <p:ext uri="{BB962C8B-B14F-4D97-AF65-F5344CB8AC3E}">
        <p14:creationId xmlns:p14="http://schemas.microsoft.com/office/powerpoint/2010/main" val="17835418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3DE3-6C30-49D8-A100-A5557A1BFD61}" type="slidenum">
              <a:rPr lang="en-US"/>
              <a:pPr/>
              <a:t>34</a:t>
            </a:fld>
            <a:endParaRPr lang="en-US"/>
          </a:p>
        </p:txBody>
      </p:sp>
      <p:grpSp>
        <p:nvGrpSpPr>
          <p:cNvPr id="37964" name="Group 76"/>
          <p:cNvGrpSpPr>
            <a:grpSpLocks/>
          </p:cNvGrpSpPr>
          <p:nvPr/>
        </p:nvGrpSpPr>
        <p:grpSpPr bwMode="auto">
          <a:xfrm>
            <a:off x="2535238" y="3003550"/>
            <a:ext cx="477837" cy="730250"/>
            <a:chOff x="1286" y="3187"/>
            <a:chExt cx="301" cy="460"/>
          </a:xfrm>
        </p:grpSpPr>
        <p:sp>
          <p:nvSpPr>
            <p:cNvPr id="37965" name="Oval 77"/>
            <p:cNvSpPr>
              <a:spLocks noChangeArrowheads="1"/>
            </p:cNvSpPr>
            <p:nvPr/>
          </p:nvSpPr>
          <p:spPr bwMode="auto">
            <a:xfrm>
              <a:off x="1286" y="3187"/>
              <a:ext cx="190" cy="4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144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66" name="Oval 78"/>
            <p:cNvSpPr>
              <a:spLocks noChangeArrowheads="1"/>
            </p:cNvSpPr>
            <p:nvPr/>
          </p:nvSpPr>
          <p:spPr bwMode="auto">
            <a:xfrm>
              <a:off x="1337" y="3187"/>
              <a:ext cx="190" cy="4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144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67" name="Oval 79"/>
            <p:cNvSpPr>
              <a:spLocks noChangeArrowheads="1"/>
            </p:cNvSpPr>
            <p:nvPr/>
          </p:nvSpPr>
          <p:spPr bwMode="auto">
            <a:xfrm>
              <a:off x="1397" y="3187"/>
              <a:ext cx="190" cy="4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144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68" name="Group 80"/>
          <p:cNvGrpSpPr>
            <a:grpSpLocks/>
          </p:cNvGrpSpPr>
          <p:nvPr/>
        </p:nvGrpSpPr>
        <p:grpSpPr bwMode="auto">
          <a:xfrm>
            <a:off x="2820988" y="3003550"/>
            <a:ext cx="477837" cy="730250"/>
            <a:chOff x="1466" y="3187"/>
            <a:chExt cx="301" cy="460"/>
          </a:xfrm>
        </p:grpSpPr>
        <p:sp>
          <p:nvSpPr>
            <p:cNvPr id="37969" name="Oval 81"/>
            <p:cNvSpPr>
              <a:spLocks noChangeArrowheads="1"/>
            </p:cNvSpPr>
            <p:nvPr/>
          </p:nvSpPr>
          <p:spPr bwMode="auto">
            <a:xfrm>
              <a:off x="1466" y="3187"/>
              <a:ext cx="190" cy="4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144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70" name="Oval 82"/>
            <p:cNvSpPr>
              <a:spLocks noChangeArrowheads="1"/>
            </p:cNvSpPr>
            <p:nvPr/>
          </p:nvSpPr>
          <p:spPr bwMode="auto">
            <a:xfrm>
              <a:off x="1517" y="3187"/>
              <a:ext cx="190" cy="4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144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71" name="Oval 83"/>
            <p:cNvSpPr>
              <a:spLocks noChangeArrowheads="1"/>
            </p:cNvSpPr>
            <p:nvPr/>
          </p:nvSpPr>
          <p:spPr bwMode="auto">
            <a:xfrm>
              <a:off x="1577" y="3187"/>
              <a:ext cx="190" cy="4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144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973" name="Line 85"/>
          <p:cNvSpPr>
            <a:spLocks noChangeShapeType="1"/>
          </p:cNvSpPr>
          <p:nvPr/>
        </p:nvSpPr>
        <p:spPr bwMode="auto">
          <a:xfrm>
            <a:off x="827088" y="2997200"/>
            <a:ext cx="1873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74" name="Line 86"/>
          <p:cNvSpPr>
            <a:spLocks noChangeShapeType="1"/>
          </p:cNvSpPr>
          <p:nvPr/>
        </p:nvSpPr>
        <p:spPr bwMode="auto">
          <a:xfrm>
            <a:off x="3132138" y="3716338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75" name="Line 87"/>
          <p:cNvSpPr>
            <a:spLocks noChangeShapeType="1"/>
          </p:cNvSpPr>
          <p:nvPr/>
        </p:nvSpPr>
        <p:spPr bwMode="auto">
          <a:xfrm flipH="1">
            <a:off x="827088" y="3933825"/>
            <a:ext cx="2305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76" name="Rectangle 88"/>
          <p:cNvSpPr>
            <a:spLocks noChangeArrowheads="1"/>
          </p:cNvSpPr>
          <p:nvPr/>
        </p:nvSpPr>
        <p:spPr bwMode="auto">
          <a:xfrm>
            <a:off x="3492500" y="2492375"/>
            <a:ext cx="142875" cy="18002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77" name="Text Box 89"/>
          <p:cNvSpPr txBox="1">
            <a:spLocks noChangeArrowheads="1"/>
          </p:cNvSpPr>
          <p:nvPr/>
        </p:nvSpPr>
        <p:spPr bwMode="auto">
          <a:xfrm>
            <a:off x="755650" y="1557338"/>
            <a:ext cx="3528318" cy="40011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/>
              <a:t>Inductive proximity sensor</a:t>
            </a:r>
            <a:endParaRPr lang="en-US" sz="2000" b="1" dirty="0"/>
          </a:p>
        </p:txBody>
      </p:sp>
      <p:sp>
        <p:nvSpPr>
          <p:cNvPr id="37978" name="Line 90"/>
          <p:cNvSpPr>
            <a:spLocks noChangeShapeType="1"/>
          </p:cNvSpPr>
          <p:nvPr/>
        </p:nvSpPr>
        <p:spPr bwMode="auto">
          <a:xfrm>
            <a:off x="6732588" y="24923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79" name="Line 91"/>
          <p:cNvSpPr>
            <a:spLocks noChangeShapeType="1"/>
          </p:cNvSpPr>
          <p:nvPr/>
        </p:nvSpPr>
        <p:spPr bwMode="auto">
          <a:xfrm flipH="1">
            <a:off x="6227763" y="306863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80" name="Line 92"/>
          <p:cNvSpPr>
            <a:spLocks noChangeShapeType="1"/>
          </p:cNvSpPr>
          <p:nvPr/>
        </p:nvSpPr>
        <p:spPr bwMode="auto">
          <a:xfrm>
            <a:off x="6732588" y="35004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81" name="Line 93"/>
          <p:cNvSpPr>
            <a:spLocks noChangeShapeType="1"/>
          </p:cNvSpPr>
          <p:nvPr/>
        </p:nvSpPr>
        <p:spPr bwMode="auto">
          <a:xfrm flipH="1">
            <a:off x="6227763" y="350043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82" name="Text Box 94"/>
          <p:cNvSpPr txBox="1">
            <a:spLocks noChangeArrowheads="1"/>
          </p:cNvSpPr>
          <p:nvPr/>
        </p:nvSpPr>
        <p:spPr bwMode="auto">
          <a:xfrm>
            <a:off x="323528" y="4593902"/>
            <a:ext cx="3311847" cy="92333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en-GB" dirty="0"/>
              <a:t>Coil inductance increases as iron / steel object (S ) gets closer</a:t>
            </a:r>
            <a:endParaRPr lang="en-US" dirty="0"/>
          </a:p>
        </p:txBody>
      </p:sp>
      <p:sp>
        <p:nvSpPr>
          <p:cNvPr id="37983" name="Text Box 95"/>
          <p:cNvSpPr txBox="1">
            <a:spLocks noChangeArrowheads="1"/>
          </p:cNvSpPr>
          <p:nvPr/>
        </p:nvSpPr>
        <p:spPr bwMode="auto">
          <a:xfrm>
            <a:off x="4932362" y="1557338"/>
            <a:ext cx="3882317" cy="40011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/>
              <a:t>Capacitive proximity sensor</a:t>
            </a:r>
            <a:endParaRPr lang="en-US" sz="2000" b="1"/>
          </a:p>
        </p:txBody>
      </p:sp>
      <p:sp>
        <p:nvSpPr>
          <p:cNvPr id="37984" name="Line 96"/>
          <p:cNvSpPr>
            <a:spLocks noChangeShapeType="1"/>
          </p:cNvSpPr>
          <p:nvPr/>
        </p:nvSpPr>
        <p:spPr bwMode="auto">
          <a:xfrm>
            <a:off x="6443663" y="3141663"/>
            <a:ext cx="0" cy="714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85" name="Line 97"/>
          <p:cNvSpPr>
            <a:spLocks noChangeShapeType="1"/>
          </p:cNvSpPr>
          <p:nvPr/>
        </p:nvSpPr>
        <p:spPr bwMode="auto">
          <a:xfrm>
            <a:off x="6372225" y="3213100"/>
            <a:ext cx="144463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86" name="Line 98"/>
          <p:cNvSpPr>
            <a:spLocks noChangeShapeType="1"/>
          </p:cNvSpPr>
          <p:nvPr/>
        </p:nvSpPr>
        <p:spPr bwMode="auto">
          <a:xfrm>
            <a:off x="6443663" y="3357563"/>
            <a:ext cx="0" cy="714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88" name="Line 100"/>
          <p:cNvSpPr>
            <a:spLocks noChangeShapeType="1"/>
          </p:cNvSpPr>
          <p:nvPr/>
        </p:nvSpPr>
        <p:spPr bwMode="auto">
          <a:xfrm>
            <a:off x="6372225" y="3357563"/>
            <a:ext cx="144463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89" name="Text Box 101"/>
          <p:cNvSpPr txBox="1">
            <a:spLocks noChangeArrowheads="1"/>
          </p:cNvSpPr>
          <p:nvPr/>
        </p:nvSpPr>
        <p:spPr bwMode="auto">
          <a:xfrm>
            <a:off x="5940425" y="3141663"/>
            <a:ext cx="5254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FF3300"/>
                </a:solidFill>
              </a:rPr>
              <a:t>C1</a:t>
            </a:r>
            <a:endParaRPr lang="en-US" sz="1400" b="1">
              <a:solidFill>
                <a:srgbClr val="FF3300"/>
              </a:solidFill>
            </a:endParaRPr>
          </a:p>
        </p:txBody>
      </p:sp>
      <p:sp>
        <p:nvSpPr>
          <p:cNvPr id="37995" name="Line 107"/>
          <p:cNvSpPr>
            <a:spLocks noChangeShapeType="1"/>
          </p:cNvSpPr>
          <p:nvPr/>
        </p:nvSpPr>
        <p:spPr bwMode="auto">
          <a:xfrm>
            <a:off x="6804025" y="3716338"/>
            <a:ext cx="288925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6" name="Line 108"/>
          <p:cNvSpPr>
            <a:spLocks noChangeShapeType="1"/>
          </p:cNvSpPr>
          <p:nvPr/>
        </p:nvSpPr>
        <p:spPr bwMode="auto">
          <a:xfrm>
            <a:off x="7235825" y="3716338"/>
            <a:ext cx="288925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7" name="Line 109"/>
          <p:cNvSpPr>
            <a:spLocks noChangeShapeType="1"/>
          </p:cNvSpPr>
          <p:nvPr/>
        </p:nvSpPr>
        <p:spPr bwMode="auto">
          <a:xfrm>
            <a:off x="7092950" y="3500438"/>
            <a:ext cx="0" cy="43338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8" name="Line 110"/>
          <p:cNvSpPr>
            <a:spLocks noChangeShapeType="1"/>
          </p:cNvSpPr>
          <p:nvPr/>
        </p:nvSpPr>
        <p:spPr bwMode="auto">
          <a:xfrm>
            <a:off x="7235825" y="3500438"/>
            <a:ext cx="0" cy="43338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9" name="Line 111"/>
          <p:cNvSpPr>
            <a:spLocks noChangeShapeType="1"/>
          </p:cNvSpPr>
          <p:nvPr/>
        </p:nvSpPr>
        <p:spPr bwMode="auto">
          <a:xfrm>
            <a:off x="6804025" y="2781300"/>
            <a:ext cx="288925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00" name="Line 112"/>
          <p:cNvSpPr>
            <a:spLocks noChangeShapeType="1"/>
          </p:cNvSpPr>
          <p:nvPr/>
        </p:nvSpPr>
        <p:spPr bwMode="auto">
          <a:xfrm>
            <a:off x="7235825" y="2781300"/>
            <a:ext cx="288925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01" name="Line 113"/>
          <p:cNvSpPr>
            <a:spLocks noChangeShapeType="1"/>
          </p:cNvSpPr>
          <p:nvPr/>
        </p:nvSpPr>
        <p:spPr bwMode="auto">
          <a:xfrm>
            <a:off x="7092950" y="2565400"/>
            <a:ext cx="0" cy="43338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02" name="Line 114"/>
          <p:cNvSpPr>
            <a:spLocks noChangeShapeType="1"/>
          </p:cNvSpPr>
          <p:nvPr/>
        </p:nvSpPr>
        <p:spPr bwMode="auto">
          <a:xfrm>
            <a:off x="7235825" y="2565400"/>
            <a:ext cx="0" cy="43338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03" name="Text Box 115"/>
          <p:cNvSpPr txBox="1">
            <a:spLocks noChangeArrowheads="1"/>
          </p:cNvSpPr>
          <p:nvPr/>
        </p:nvSpPr>
        <p:spPr bwMode="auto">
          <a:xfrm>
            <a:off x="6948488" y="4005263"/>
            <a:ext cx="503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FF3300"/>
                </a:solidFill>
              </a:rPr>
              <a:t>C3</a:t>
            </a:r>
            <a:endParaRPr lang="en-US" sz="1400" b="1">
              <a:solidFill>
                <a:srgbClr val="FF3300"/>
              </a:solidFill>
            </a:endParaRPr>
          </a:p>
        </p:txBody>
      </p:sp>
      <p:sp>
        <p:nvSpPr>
          <p:cNvPr id="38012" name="Text Box 124"/>
          <p:cNvSpPr txBox="1">
            <a:spLocks noChangeArrowheads="1"/>
          </p:cNvSpPr>
          <p:nvPr/>
        </p:nvSpPr>
        <p:spPr bwMode="auto">
          <a:xfrm>
            <a:off x="6948488" y="2205038"/>
            <a:ext cx="503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FF3300"/>
                </a:solidFill>
              </a:rPr>
              <a:t>C2</a:t>
            </a:r>
            <a:endParaRPr lang="en-US" sz="1400" b="1">
              <a:solidFill>
                <a:srgbClr val="FF3300"/>
              </a:solidFill>
            </a:endParaRPr>
          </a:p>
        </p:txBody>
      </p:sp>
      <p:sp>
        <p:nvSpPr>
          <p:cNvPr id="38013" name="Rectangle 125"/>
          <p:cNvSpPr>
            <a:spLocks noChangeArrowheads="1"/>
          </p:cNvSpPr>
          <p:nvPr/>
        </p:nvSpPr>
        <p:spPr bwMode="auto">
          <a:xfrm>
            <a:off x="7596188" y="2420938"/>
            <a:ext cx="71437" cy="18002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014" name="Text Box 126"/>
          <p:cNvSpPr txBox="1">
            <a:spLocks noChangeArrowheads="1"/>
          </p:cNvSpPr>
          <p:nvPr/>
        </p:nvSpPr>
        <p:spPr bwMode="auto">
          <a:xfrm>
            <a:off x="4427538" y="4437063"/>
            <a:ext cx="3889375" cy="17399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en-GB" dirty="0"/>
              <a:t>Capacitance increases as metal object (P) gets closer because additional capacitance paths C2 &amp; C3 are added and increase in value as the separation reduces.  C1 is always present.</a:t>
            </a:r>
            <a:endParaRPr lang="en-US" dirty="0"/>
          </a:p>
        </p:txBody>
      </p:sp>
      <p:sp>
        <p:nvSpPr>
          <p:cNvPr id="38015" name="Text Box 127"/>
          <p:cNvSpPr txBox="1">
            <a:spLocks noChangeArrowheads="1"/>
          </p:cNvSpPr>
          <p:nvPr/>
        </p:nvSpPr>
        <p:spPr bwMode="auto">
          <a:xfrm>
            <a:off x="3779838" y="3213100"/>
            <a:ext cx="215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S</a:t>
            </a:r>
            <a:endParaRPr lang="en-US"/>
          </a:p>
        </p:txBody>
      </p:sp>
      <p:sp>
        <p:nvSpPr>
          <p:cNvPr id="38016" name="Text Box 128"/>
          <p:cNvSpPr txBox="1">
            <a:spLocks noChangeArrowheads="1"/>
          </p:cNvSpPr>
          <p:nvPr/>
        </p:nvSpPr>
        <p:spPr bwMode="auto">
          <a:xfrm>
            <a:off x="7740650" y="3141663"/>
            <a:ext cx="215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P</a:t>
            </a:r>
            <a:endParaRPr lang="en-US"/>
          </a:p>
        </p:txBody>
      </p:sp>
      <p:sp>
        <p:nvSpPr>
          <p:cNvPr id="38018" name="Freeform 130"/>
          <p:cNvSpPr>
            <a:spLocks/>
          </p:cNvSpPr>
          <p:nvPr/>
        </p:nvSpPr>
        <p:spPr bwMode="auto">
          <a:xfrm>
            <a:off x="2147888" y="2805113"/>
            <a:ext cx="1487487" cy="384175"/>
          </a:xfrm>
          <a:custGeom>
            <a:avLst/>
            <a:gdLst>
              <a:gd name="T0" fmla="*/ 166 w 1013"/>
              <a:gd name="T1" fmla="*/ 212 h 242"/>
              <a:gd name="T2" fmla="*/ 847 w 1013"/>
              <a:gd name="T3" fmla="*/ 212 h 242"/>
              <a:gd name="T4" fmla="*/ 892 w 1013"/>
              <a:gd name="T5" fmla="*/ 30 h 242"/>
              <a:gd name="T6" fmla="*/ 121 w 1013"/>
              <a:gd name="T7" fmla="*/ 30 h 242"/>
              <a:gd name="T8" fmla="*/ 166 w 1013"/>
              <a:gd name="T9" fmla="*/ 21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3" h="242">
                <a:moveTo>
                  <a:pt x="166" y="212"/>
                </a:moveTo>
                <a:cubicBezTo>
                  <a:pt x="287" y="242"/>
                  <a:pt x="726" y="242"/>
                  <a:pt x="847" y="212"/>
                </a:cubicBezTo>
                <a:cubicBezTo>
                  <a:pt x="968" y="182"/>
                  <a:pt x="1013" y="60"/>
                  <a:pt x="892" y="30"/>
                </a:cubicBezTo>
                <a:cubicBezTo>
                  <a:pt x="771" y="0"/>
                  <a:pt x="242" y="0"/>
                  <a:pt x="121" y="30"/>
                </a:cubicBezTo>
                <a:cubicBezTo>
                  <a:pt x="0" y="60"/>
                  <a:pt x="45" y="182"/>
                  <a:pt x="166" y="212"/>
                </a:cubicBez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19" name="Freeform 131"/>
          <p:cNvSpPr>
            <a:spLocks/>
          </p:cNvSpPr>
          <p:nvPr/>
        </p:nvSpPr>
        <p:spPr bwMode="auto">
          <a:xfrm flipV="1">
            <a:off x="2124075" y="3500438"/>
            <a:ext cx="1487488" cy="384175"/>
          </a:xfrm>
          <a:custGeom>
            <a:avLst/>
            <a:gdLst>
              <a:gd name="T0" fmla="*/ 166 w 1013"/>
              <a:gd name="T1" fmla="*/ 212 h 242"/>
              <a:gd name="T2" fmla="*/ 847 w 1013"/>
              <a:gd name="T3" fmla="*/ 212 h 242"/>
              <a:gd name="T4" fmla="*/ 892 w 1013"/>
              <a:gd name="T5" fmla="*/ 30 h 242"/>
              <a:gd name="T6" fmla="*/ 121 w 1013"/>
              <a:gd name="T7" fmla="*/ 30 h 242"/>
              <a:gd name="T8" fmla="*/ 166 w 1013"/>
              <a:gd name="T9" fmla="*/ 21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3" h="242">
                <a:moveTo>
                  <a:pt x="166" y="212"/>
                </a:moveTo>
                <a:cubicBezTo>
                  <a:pt x="287" y="242"/>
                  <a:pt x="726" y="242"/>
                  <a:pt x="847" y="212"/>
                </a:cubicBezTo>
                <a:cubicBezTo>
                  <a:pt x="968" y="182"/>
                  <a:pt x="1013" y="60"/>
                  <a:pt x="892" y="30"/>
                </a:cubicBezTo>
                <a:cubicBezTo>
                  <a:pt x="771" y="0"/>
                  <a:pt x="242" y="0"/>
                  <a:pt x="121" y="30"/>
                </a:cubicBezTo>
                <a:cubicBezTo>
                  <a:pt x="0" y="60"/>
                  <a:pt x="45" y="182"/>
                  <a:pt x="166" y="212"/>
                </a:cubicBez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21" name="Freeform 133"/>
          <p:cNvSpPr>
            <a:spLocks/>
          </p:cNvSpPr>
          <p:nvPr/>
        </p:nvSpPr>
        <p:spPr bwMode="auto">
          <a:xfrm>
            <a:off x="1979613" y="2708275"/>
            <a:ext cx="1704975" cy="577850"/>
          </a:xfrm>
          <a:custGeom>
            <a:avLst/>
            <a:gdLst>
              <a:gd name="T0" fmla="*/ 166 w 1013"/>
              <a:gd name="T1" fmla="*/ 212 h 242"/>
              <a:gd name="T2" fmla="*/ 847 w 1013"/>
              <a:gd name="T3" fmla="*/ 212 h 242"/>
              <a:gd name="T4" fmla="*/ 892 w 1013"/>
              <a:gd name="T5" fmla="*/ 30 h 242"/>
              <a:gd name="T6" fmla="*/ 121 w 1013"/>
              <a:gd name="T7" fmla="*/ 30 h 242"/>
              <a:gd name="T8" fmla="*/ 166 w 1013"/>
              <a:gd name="T9" fmla="*/ 21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3" h="242">
                <a:moveTo>
                  <a:pt x="166" y="212"/>
                </a:moveTo>
                <a:cubicBezTo>
                  <a:pt x="287" y="242"/>
                  <a:pt x="726" y="242"/>
                  <a:pt x="847" y="212"/>
                </a:cubicBezTo>
                <a:cubicBezTo>
                  <a:pt x="968" y="182"/>
                  <a:pt x="1013" y="60"/>
                  <a:pt x="892" y="30"/>
                </a:cubicBezTo>
                <a:cubicBezTo>
                  <a:pt x="771" y="0"/>
                  <a:pt x="242" y="0"/>
                  <a:pt x="121" y="30"/>
                </a:cubicBezTo>
                <a:cubicBezTo>
                  <a:pt x="0" y="60"/>
                  <a:pt x="45" y="182"/>
                  <a:pt x="166" y="212"/>
                </a:cubicBez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22" name="Freeform 134"/>
          <p:cNvSpPr>
            <a:spLocks/>
          </p:cNvSpPr>
          <p:nvPr/>
        </p:nvSpPr>
        <p:spPr bwMode="auto">
          <a:xfrm flipV="1">
            <a:off x="1979613" y="3429000"/>
            <a:ext cx="1704975" cy="577850"/>
          </a:xfrm>
          <a:custGeom>
            <a:avLst/>
            <a:gdLst>
              <a:gd name="T0" fmla="*/ 166 w 1013"/>
              <a:gd name="T1" fmla="*/ 212 h 242"/>
              <a:gd name="T2" fmla="*/ 847 w 1013"/>
              <a:gd name="T3" fmla="*/ 212 h 242"/>
              <a:gd name="T4" fmla="*/ 892 w 1013"/>
              <a:gd name="T5" fmla="*/ 30 h 242"/>
              <a:gd name="T6" fmla="*/ 121 w 1013"/>
              <a:gd name="T7" fmla="*/ 30 h 242"/>
              <a:gd name="T8" fmla="*/ 166 w 1013"/>
              <a:gd name="T9" fmla="*/ 21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3" h="242">
                <a:moveTo>
                  <a:pt x="166" y="212"/>
                </a:moveTo>
                <a:cubicBezTo>
                  <a:pt x="287" y="242"/>
                  <a:pt x="726" y="242"/>
                  <a:pt x="847" y="212"/>
                </a:cubicBezTo>
                <a:cubicBezTo>
                  <a:pt x="968" y="182"/>
                  <a:pt x="1013" y="60"/>
                  <a:pt x="892" y="30"/>
                </a:cubicBezTo>
                <a:cubicBezTo>
                  <a:pt x="771" y="0"/>
                  <a:pt x="242" y="0"/>
                  <a:pt x="121" y="30"/>
                </a:cubicBezTo>
                <a:cubicBezTo>
                  <a:pt x="0" y="60"/>
                  <a:pt x="45" y="182"/>
                  <a:pt x="166" y="212"/>
                </a:cubicBez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439254" y="199673"/>
            <a:ext cx="505234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b="1" dirty="0">
                <a:solidFill>
                  <a:schemeClr val="bg1"/>
                </a:solidFill>
              </a:rPr>
              <a:t>Non-contact Proximity sensors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0883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3DE3-6C30-49D8-A100-A5557A1BFD61}" type="slidenum">
              <a:rPr lang="en-US"/>
              <a:pPr/>
              <a:t>35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GB" sz="3000" dirty="0"/>
              <a:t>Non-contact Proximity sensors</a:t>
            </a:r>
            <a:endParaRPr lang="en-US" sz="3000" dirty="0"/>
          </a:p>
        </p:txBody>
      </p:sp>
      <p:sp>
        <p:nvSpPr>
          <p:cNvPr id="2" name="Rectangle 1"/>
          <p:cNvSpPr/>
          <p:nvPr/>
        </p:nvSpPr>
        <p:spPr>
          <a:xfrm>
            <a:off x="155288" y="1988840"/>
            <a:ext cx="8593175" cy="163121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dirty="0"/>
              <a:t>Ultrasonic sensor utilize the reflection of high frequency (20KHz) sound waves to detect parts or distances to the parts.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/>
              <a:t>In general, ultrasonic sensors are the best choice for transparent targets. They can detect a sheet of transparent plastic film as easily as a wooden pallet.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/>
              <a:t>Different Colors has no effect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4" y="1412776"/>
            <a:ext cx="3361754" cy="430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200" b="1" dirty="0"/>
              <a:t>Ultrasonic  (Sonar) sensors</a:t>
            </a:r>
            <a:r>
              <a:rPr lang="en-US" sz="22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2223" y="3717032"/>
            <a:ext cx="8586239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The most common configurations are the same as in photoelectric sensing: through beam, retro-reflective, and diffuse versions. </a:t>
            </a:r>
          </a:p>
        </p:txBody>
      </p:sp>
      <p:sp>
        <p:nvSpPr>
          <p:cNvPr id="5" name="AutoShape 2" descr="http://forums.trossenrobotics.com/gallery/files/1/7/6/8/compare-s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://forums.trossenrobotics.com/gallery/files/1/7/6/8/compare-sm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Son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687" y="4725144"/>
            <a:ext cx="2009775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2277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3DE3-6C30-49D8-A100-A5557A1BFD61}" type="slidenum">
              <a:rPr lang="en-US"/>
              <a:pPr/>
              <a:t>36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GB" sz="3000" dirty="0"/>
              <a:t>Non-contact Proximity sensors</a:t>
            </a:r>
            <a:endParaRPr lang="en-US" sz="3000" dirty="0"/>
          </a:p>
        </p:txBody>
      </p:sp>
      <p:sp>
        <p:nvSpPr>
          <p:cNvPr id="2" name="Rectangle 1"/>
          <p:cNvSpPr/>
          <p:nvPr/>
        </p:nvSpPr>
        <p:spPr>
          <a:xfrm>
            <a:off x="155288" y="3898791"/>
            <a:ext cx="8881208" cy="286232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dirty="0"/>
              <a:t>Unlike IR sensors, sonars are slightly harder to deal with when it comes to multiple sensors.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/>
              <a:t>Because of the wide cone, and how sound can reflect, they can interfere with each other quite easily.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/>
              <a:t>Typically, you must allow a 50ms between each firing of a sonar sensors, to let the ping die off.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/>
              <a:t>If you have multiple sensors, you can only ping one at a time, and must still obey this 50ms ring down time or have each sonar operating at a different sound frequency</a:t>
            </a:r>
          </a:p>
        </p:txBody>
      </p:sp>
      <p:sp>
        <p:nvSpPr>
          <p:cNvPr id="3" name="Rectangle 2"/>
          <p:cNvSpPr/>
          <p:nvPr/>
        </p:nvSpPr>
        <p:spPr>
          <a:xfrm>
            <a:off x="62022" y="1340768"/>
            <a:ext cx="4533870" cy="430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200" b="1" dirty="0"/>
              <a:t>Ultrasonic  (Sonar)  versus IR sensors</a:t>
            </a:r>
            <a:r>
              <a:rPr lang="en-US" sz="22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74141" y="1844824"/>
            <a:ext cx="5361955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The primary difference is that sonar has a wide detection cone and longer range</a:t>
            </a:r>
          </a:p>
        </p:txBody>
      </p:sp>
      <p:sp>
        <p:nvSpPr>
          <p:cNvPr id="5" name="AutoShape 2" descr="http://forums.trossenrobotics.com/gallery/files/1/7/6/8/compare-s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://forums.trossenrobotics.com/gallery/files/1/7/6/8/compare-sm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625" y="980728"/>
            <a:ext cx="3507879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846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val 2"/>
          <p:cNvSpPr>
            <a:spLocks noChangeArrowheads="1"/>
          </p:cNvSpPr>
          <p:nvPr/>
        </p:nvSpPr>
        <p:spPr bwMode="auto">
          <a:xfrm>
            <a:off x="2073275" y="4054475"/>
            <a:ext cx="273050" cy="12065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Arc 3"/>
          <p:cNvSpPr>
            <a:spLocks/>
          </p:cNvSpPr>
          <p:nvPr/>
        </p:nvSpPr>
        <p:spPr bwMode="auto">
          <a:xfrm>
            <a:off x="1808163" y="43989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Arc 4"/>
          <p:cNvSpPr>
            <a:spLocks/>
          </p:cNvSpPr>
          <p:nvPr/>
        </p:nvSpPr>
        <p:spPr bwMode="auto">
          <a:xfrm>
            <a:off x="1836738" y="44370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2139950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2457450" y="3587750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2139950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2101850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20764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1790700" y="4800600"/>
            <a:ext cx="1466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Transmitter</a:t>
            </a:r>
          </a:p>
        </p:txBody>
      </p:sp>
      <p:sp>
        <p:nvSpPr>
          <p:cNvPr id="34827" name="Oval 11"/>
          <p:cNvSpPr>
            <a:spLocks noChangeArrowheads="1"/>
          </p:cNvSpPr>
          <p:nvPr/>
        </p:nvSpPr>
        <p:spPr bwMode="auto">
          <a:xfrm>
            <a:off x="6311900" y="3540125"/>
            <a:ext cx="273050" cy="12065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Oval 12"/>
          <p:cNvSpPr>
            <a:spLocks noChangeArrowheads="1"/>
          </p:cNvSpPr>
          <p:nvPr/>
        </p:nvSpPr>
        <p:spPr bwMode="auto">
          <a:xfrm>
            <a:off x="6216650" y="4044950"/>
            <a:ext cx="368300" cy="139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Arc 13"/>
          <p:cNvSpPr>
            <a:spLocks/>
          </p:cNvSpPr>
          <p:nvPr/>
        </p:nvSpPr>
        <p:spPr bwMode="auto">
          <a:xfrm>
            <a:off x="6596063" y="4398963"/>
            <a:ext cx="261937" cy="107950"/>
          </a:xfrm>
          <a:custGeom>
            <a:avLst/>
            <a:gdLst>
              <a:gd name="G0" fmla="+- 132 0 0"/>
              <a:gd name="G1" fmla="+- 21600 0 0"/>
              <a:gd name="G2" fmla="+- 21600 0 0"/>
              <a:gd name="T0" fmla="*/ 0 w 21732"/>
              <a:gd name="T1" fmla="*/ 0 h 21600"/>
              <a:gd name="T2" fmla="*/ 21732 w 21732"/>
              <a:gd name="T3" fmla="*/ 21600 h 21600"/>
              <a:gd name="T4" fmla="*/ 132 w 2173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32" h="21600" fill="none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</a:path>
              <a:path w="21732" h="21600" stroke="0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  <a:lnTo>
                  <a:pt x="132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Arc 14"/>
          <p:cNvSpPr>
            <a:spLocks/>
          </p:cNvSpPr>
          <p:nvPr/>
        </p:nvSpPr>
        <p:spPr bwMode="auto">
          <a:xfrm>
            <a:off x="6567488" y="4437063"/>
            <a:ext cx="261937" cy="107950"/>
          </a:xfrm>
          <a:custGeom>
            <a:avLst/>
            <a:gdLst>
              <a:gd name="G0" fmla="+- 132 0 0"/>
              <a:gd name="G1" fmla="+- 21600 0 0"/>
              <a:gd name="G2" fmla="+- 21600 0 0"/>
              <a:gd name="T0" fmla="*/ 0 w 21732"/>
              <a:gd name="T1" fmla="*/ 0 h 21600"/>
              <a:gd name="T2" fmla="*/ 21732 w 21732"/>
              <a:gd name="T3" fmla="*/ 21600 h 21600"/>
              <a:gd name="T4" fmla="*/ 132 w 2173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32" h="21600" fill="none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</a:path>
              <a:path w="21732" h="21600" stroke="0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  <a:lnTo>
                  <a:pt x="132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5775325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2" name="Oval 16"/>
          <p:cNvSpPr>
            <a:spLocks noChangeArrowheads="1"/>
          </p:cNvSpPr>
          <p:nvPr/>
        </p:nvSpPr>
        <p:spPr bwMode="auto">
          <a:xfrm>
            <a:off x="5870575" y="3587750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5927725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6530975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5" name="Rectangle 19"/>
          <p:cNvSpPr>
            <a:spLocks noChangeArrowheads="1"/>
          </p:cNvSpPr>
          <p:nvPr/>
        </p:nvSpPr>
        <p:spPr bwMode="auto">
          <a:xfrm>
            <a:off x="65722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6" name="Rectangle 20"/>
          <p:cNvSpPr>
            <a:spLocks noChangeArrowheads="1"/>
          </p:cNvSpPr>
          <p:nvPr/>
        </p:nvSpPr>
        <p:spPr bwMode="auto">
          <a:xfrm>
            <a:off x="5676900" y="4800600"/>
            <a:ext cx="1123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Receiver</a:t>
            </a:r>
          </a:p>
        </p:txBody>
      </p:sp>
      <p:sp>
        <p:nvSpPr>
          <p:cNvPr id="34885" name="Rectangle 6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Optical sensors (Through-beam)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075596"/>
      </p:ext>
    </p:extLst>
  </p:cSld>
  <p:clrMapOvr>
    <a:masterClrMapping/>
  </p:clrMapOvr>
  <p:transition spd="med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1026"/>
          <p:cNvGrpSpPr>
            <a:grpSpLocks/>
          </p:cNvGrpSpPr>
          <p:nvPr/>
        </p:nvGrpSpPr>
        <p:grpSpPr bwMode="auto">
          <a:xfrm>
            <a:off x="3016250" y="3008313"/>
            <a:ext cx="3678238" cy="1447800"/>
            <a:chOff x="1900" y="1895"/>
            <a:chExt cx="2317" cy="912"/>
          </a:xfrm>
        </p:grpSpPr>
        <p:sp>
          <p:nvSpPr>
            <p:cNvPr id="36867" name="Arc 1027"/>
            <p:cNvSpPr>
              <a:spLocks/>
            </p:cNvSpPr>
            <p:nvPr/>
          </p:nvSpPr>
          <p:spPr bwMode="auto">
            <a:xfrm rot="20460000">
              <a:off x="1900" y="1895"/>
              <a:ext cx="2315" cy="854"/>
            </a:xfrm>
            <a:custGeom>
              <a:avLst/>
              <a:gdLst>
                <a:gd name="G0" fmla="+- 9 0 0"/>
                <a:gd name="G1" fmla="+- 21600 0 0"/>
                <a:gd name="G2" fmla="+- 21600 0 0"/>
                <a:gd name="T0" fmla="*/ 0 w 21609"/>
                <a:gd name="T1" fmla="*/ 0 h 23441"/>
                <a:gd name="T2" fmla="*/ 21530 w 21609"/>
                <a:gd name="T3" fmla="*/ 23441 h 23441"/>
                <a:gd name="T4" fmla="*/ 9 w 21609"/>
                <a:gd name="T5" fmla="*/ 21600 h 23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9" h="23441" fill="none" extrusionOk="0">
                  <a:moveTo>
                    <a:pt x="0" y="0"/>
                  </a:moveTo>
                  <a:cubicBezTo>
                    <a:pt x="3" y="0"/>
                    <a:pt x="6" y="-1"/>
                    <a:pt x="9" y="0"/>
                  </a:cubicBezTo>
                  <a:cubicBezTo>
                    <a:pt x="11938" y="0"/>
                    <a:pt x="21609" y="9670"/>
                    <a:pt x="21609" y="21600"/>
                  </a:cubicBezTo>
                  <a:cubicBezTo>
                    <a:pt x="21609" y="22214"/>
                    <a:pt x="21582" y="22828"/>
                    <a:pt x="21530" y="23441"/>
                  </a:cubicBezTo>
                </a:path>
                <a:path w="21609" h="23441" stroke="0" extrusionOk="0">
                  <a:moveTo>
                    <a:pt x="0" y="0"/>
                  </a:moveTo>
                  <a:cubicBezTo>
                    <a:pt x="3" y="0"/>
                    <a:pt x="6" y="-1"/>
                    <a:pt x="9" y="0"/>
                  </a:cubicBezTo>
                  <a:cubicBezTo>
                    <a:pt x="11938" y="0"/>
                    <a:pt x="21609" y="9670"/>
                    <a:pt x="21609" y="21600"/>
                  </a:cubicBezTo>
                  <a:cubicBezTo>
                    <a:pt x="21609" y="22214"/>
                    <a:pt x="21582" y="22828"/>
                    <a:pt x="21530" y="23441"/>
                  </a:cubicBezTo>
                  <a:lnTo>
                    <a:pt x="9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68" name="Arc 1028"/>
            <p:cNvSpPr>
              <a:spLocks/>
            </p:cNvSpPr>
            <p:nvPr/>
          </p:nvSpPr>
          <p:spPr bwMode="auto">
            <a:xfrm rot="11940000">
              <a:off x="1903" y="1954"/>
              <a:ext cx="2314" cy="85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78 w 21600"/>
                <a:gd name="T1" fmla="*/ 23440 h 23440"/>
                <a:gd name="T2" fmla="*/ 21591 w 21600"/>
                <a:gd name="T3" fmla="*/ 0 h 23440"/>
                <a:gd name="T4" fmla="*/ 21600 w 21600"/>
                <a:gd name="T5" fmla="*/ 21600 h 23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440" fill="none" extrusionOk="0">
                  <a:moveTo>
                    <a:pt x="78" y="23439"/>
                  </a:moveTo>
                  <a:cubicBezTo>
                    <a:pt x="26" y="22828"/>
                    <a:pt x="0" y="22214"/>
                    <a:pt x="0" y="21600"/>
                  </a:cubicBezTo>
                  <a:cubicBezTo>
                    <a:pt x="-1" y="9674"/>
                    <a:pt x="9665" y="4"/>
                    <a:pt x="21591" y="0"/>
                  </a:cubicBezTo>
                </a:path>
                <a:path w="21600" h="23440" stroke="0" extrusionOk="0">
                  <a:moveTo>
                    <a:pt x="78" y="23439"/>
                  </a:moveTo>
                  <a:cubicBezTo>
                    <a:pt x="26" y="22828"/>
                    <a:pt x="0" y="22214"/>
                    <a:pt x="0" y="21600"/>
                  </a:cubicBezTo>
                  <a:cubicBezTo>
                    <a:pt x="-1" y="9674"/>
                    <a:pt x="9665" y="4"/>
                    <a:pt x="21591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69" name="Oval 1029"/>
          <p:cNvSpPr>
            <a:spLocks noChangeArrowheads="1"/>
          </p:cNvSpPr>
          <p:nvPr/>
        </p:nvSpPr>
        <p:spPr bwMode="auto">
          <a:xfrm>
            <a:off x="6311900" y="3540125"/>
            <a:ext cx="273050" cy="12065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Oval 1030"/>
          <p:cNvSpPr>
            <a:spLocks noChangeArrowheads="1"/>
          </p:cNvSpPr>
          <p:nvPr/>
        </p:nvSpPr>
        <p:spPr bwMode="auto">
          <a:xfrm>
            <a:off x="2073275" y="4054475"/>
            <a:ext cx="273050" cy="120650"/>
          </a:xfrm>
          <a:prstGeom prst="ellipse">
            <a:avLst/>
          </a:prstGeom>
          <a:solidFill>
            <a:srgbClr val="00CC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Rectangle 1031"/>
          <p:cNvSpPr>
            <a:spLocks noChangeArrowheads="1"/>
          </p:cNvSpPr>
          <p:nvPr/>
        </p:nvSpPr>
        <p:spPr bwMode="auto">
          <a:xfrm>
            <a:off x="2901950" y="3654425"/>
            <a:ext cx="2863850" cy="149225"/>
          </a:xfrm>
          <a:prstGeom prst="rect">
            <a:avLst/>
          </a:prstGeom>
          <a:gradFill rotWithShape="0">
            <a:gsLst>
              <a:gs pos="0">
                <a:srgbClr val="CC0000"/>
              </a:gs>
              <a:gs pos="100000">
                <a:srgbClr val="CC0000">
                  <a:gamma/>
                  <a:tint val="10196"/>
                  <a:invGamma/>
                </a:srgbClr>
              </a:gs>
            </a:gsLst>
            <a:lin ang="0" scaled="1"/>
          </a:gradFill>
          <a:ln w="12699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Arc 1032"/>
          <p:cNvSpPr>
            <a:spLocks/>
          </p:cNvSpPr>
          <p:nvPr/>
        </p:nvSpPr>
        <p:spPr bwMode="auto">
          <a:xfrm>
            <a:off x="1808163" y="43989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Arc 1033"/>
          <p:cNvSpPr>
            <a:spLocks/>
          </p:cNvSpPr>
          <p:nvPr/>
        </p:nvSpPr>
        <p:spPr bwMode="auto">
          <a:xfrm>
            <a:off x="1836738" y="44370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Rectangle 1034"/>
          <p:cNvSpPr>
            <a:spLocks noChangeArrowheads="1"/>
          </p:cNvSpPr>
          <p:nvPr/>
        </p:nvSpPr>
        <p:spPr bwMode="auto">
          <a:xfrm>
            <a:off x="2139950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Oval 1035"/>
          <p:cNvSpPr>
            <a:spLocks noChangeArrowheads="1"/>
          </p:cNvSpPr>
          <p:nvPr/>
        </p:nvSpPr>
        <p:spPr bwMode="auto">
          <a:xfrm>
            <a:off x="2457450" y="3587750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Rectangle 1036"/>
          <p:cNvSpPr>
            <a:spLocks noChangeArrowheads="1"/>
          </p:cNvSpPr>
          <p:nvPr/>
        </p:nvSpPr>
        <p:spPr bwMode="auto">
          <a:xfrm>
            <a:off x="2139950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Rectangle 1037"/>
          <p:cNvSpPr>
            <a:spLocks noChangeArrowheads="1"/>
          </p:cNvSpPr>
          <p:nvPr/>
        </p:nvSpPr>
        <p:spPr bwMode="auto">
          <a:xfrm>
            <a:off x="2101850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Rectangle 1038"/>
          <p:cNvSpPr>
            <a:spLocks noChangeArrowheads="1"/>
          </p:cNvSpPr>
          <p:nvPr/>
        </p:nvSpPr>
        <p:spPr bwMode="auto">
          <a:xfrm>
            <a:off x="20764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Oval 1039"/>
          <p:cNvSpPr>
            <a:spLocks noChangeArrowheads="1"/>
          </p:cNvSpPr>
          <p:nvPr/>
        </p:nvSpPr>
        <p:spPr bwMode="auto">
          <a:xfrm>
            <a:off x="6216650" y="4044950"/>
            <a:ext cx="368300" cy="139700"/>
          </a:xfrm>
          <a:prstGeom prst="ellipse">
            <a:avLst/>
          </a:prstGeom>
          <a:solidFill>
            <a:srgbClr val="00CC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0" name="Arc 1040"/>
          <p:cNvSpPr>
            <a:spLocks/>
          </p:cNvSpPr>
          <p:nvPr/>
        </p:nvSpPr>
        <p:spPr bwMode="auto">
          <a:xfrm>
            <a:off x="6596063" y="4398963"/>
            <a:ext cx="261937" cy="107950"/>
          </a:xfrm>
          <a:custGeom>
            <a:avLst/>
            <a:gdLst>
              <a:gd name="G0" fmla="+- 132 0 0"/>
              <a:gd name="G1" fmla="+- 21600 0 0"/>
              <a:gd name="G2" fmla="+- 21600 0 0"/>
              <a:gd name="T0" fmla="*/ 0 w 21732"/>
              <a:gd name="T1" fmla="*/ 0 h 21600"/>
              <a:gd name="T2" fmla="*/ 21732 w 21732"/>
              <a:gd name="T3" fmla="*/ 21600 h 21600"/>
              <a:gd name="T4" fmla="*/ 132 w 2173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32" h="21600" fill="none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</a:path>
              <a:path w="21732" h="21600" stroke="0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  <a:lnTo>
                  <a:pt x="132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1" name="Arc 1041"/>
          <p:cNvSpPr>
            <a:spLocks/>
          </p:cNvSpPr>
          <p:nvPr/>
        </p:nvSpPr>
        <p:spPr bwMode="auto">
          <a:xfrm>
            <a:off x="6567488" y="4437063"/>
            <a:ext cx="261937" cy="107950"/>
          </a:xfrm>
          <a:custGeom>
            <a:avLst/>
            <a:gdLst>
              <a:gd name="G0" fmla="+- 132 0 0"/>
              <a:gd name="G1" fmla="+- 21600 0 0"/>
              <a:gd name="G2" fmla="+- 21600 0 0"/>
              <a:gd name="T0" fmla="*/ 0 w 21732"/>
              <a:gd name="T1" fmla="*/ 0 h 21600"/>
              <a:gd name="T2" fmla="*/ 21732 w 21732"/>
              <a:gd name="T3" fmla="*/ 21600 h 21600"/>
              <a:gd name="T4" fmla="*/ 132 w 2173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32" h="21600" fill="none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</a:path>
              <a:path w="21732" h="21600" stroke="0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  <a:lnTo>
                  <a:pt x="132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Rectangle 1042"/>
          <p:cNvSpPr>
            <a:spLocks noChangeArrowheads="1"/>
          </p:cNvSpPr>
          <p:nvPr/>
        </p:nvSpPr>
        <p:spPr bwMode="auto">
          <a:xfrm>
            <a:off x="5775325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3" name="Oval 1043"/>
          <p:cNvSpPr>
            <a:spLocks noChangeArrowheads="1"/>
          </p:cNvSpPr>
          <p:nvPr/>
        </p:nvSpPr>
        <p:spPr bwMode="auto">
          <a:xfrm>
            <a:off x="5870575" y="3587750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4" name="Rectangle 1044"/>
          <p:cNvSpPr>
            <a:spLocks noChangeArrowheads="1"/>
          </p:cNvSpPr>
          <p:nvPr/>
        </p:nvSpPr>
        <p:spPr bwMode="auto">
          <a:xfrm>
            <a:off x="5927725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5" name="Rectangle 1045"/>
          <p:cNvSpPr>
            <a:spLocks noChangeArrowheads="1"/>
          </p:cNvSpPr>
          <p:nvPr/>
        </p:nvSpPr>
        <p:spPr bwMode="auto">
          <a:xfrm>
            <a:off x="6530975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6" name="Rectangle 1046"/>
          <p:cNvSpPr>
            <a:spLocks noChangeArrowheads="1"/>
          </p:cNvSpPr>
          <p:nvPr/>
        </p:nvSpPr>
        <p:spPr bwMode="auto">
          <a:xfrm>
            <a:off x="65722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7" name="Line 1047"/>
          <p:cNvSpPr>
            <a:spLocks noChangeShapeType="1"/>
          </p:cNvSpPr>
          <p:nvPr/>
        </p:nvSpPr>
        <p:spPr bwMode="auto">
          <a:xfrm>
            <a:off x="2895600" y="3810000"/>
            <a:ext cx="1485900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8" name="Line 1048"/>
          <p:cNvSpPr>
            <a:spLocks noChangeShapeType="1"/>
          </p:cNvSpPr>
          <p:nvPr/>
        </p:nvSpPr>
        <p:spPr bwMode="auto">
          <a:xfrm>
            <a:off x="2895600" y="3648075"/>
            <a:ext cx="1485900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9" name="Line 1049"/>
          <p:cNvSpPr>
            <a:spLocks noChangeShapeType="1"/>
          </p:cNvSpPr>
          <p:nvPr/>
        </p:nvSpPr>
        <p:spPr bwMode="auto">
          <a:xfrm>
            <a:off x="4365625" y="3810000"/>
            <a:ext cx="1403350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0" name="Line 1050"/>
          <p:cNvSpPr>
            <a:spLocks noChangeShapeType="1"/>
          </p:cNvSpPr>
          <p:nvPr/>
        </p:nvSpPr>
        <p:spPr bwMode="auto">
          <a:xfrm>
            <a:off x="4368800" y="3648075"/>
            <a:ext cx="1403350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1" name="Rectangle 1051"/>
          <p:cNvSpPr>
            <a:spLocks noChangeArrowheads="1"/>
          </p:cNvSpPr>
          <p:nvPr/>
        </p:nvSpPr>
        <p:spPr bwMode="auto">
          <a:xfrm>
            <a:off x="1790700" y="4800600"/>
            <a:ext cx="1466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Transmitter</a:t>
            </a:r>
          </a:p>
        </p:txBody>
      </p:sp>
      <p:sp>
        <p:nvSpPr>
          <p:cNvPr id="36892" name="Rectangle 1052"/>
          <p:cNvSpPr>
            <a:spLocks noChangeArrowheads="1"/>
          </p:cNvSpPr>
          <p:nvPr/>
        </p:nvSpPr>
        <p:spPr bwMode="auto">
          <a:xfrm>
            <a:off x="5676900" y="4800600"/>
            <a:ext cx="1123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Receiver</a:t>
            </a:r>
          </a:p>
        </p:txBody>
      </p:sp>
      <p:sp>
        <p:nvSpPr>
          <p:cNvPr id="36943" name="Rectangle 110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Optical sensors (Through-beam)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88743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4378325" y="2438400"/>
            <a:ext cx="82550" cy="368300"/>
          </a:xfrm>
          <a:prstGeom prst="rect">
            <a:avLst/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4543425" y="247015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400"/>
              <a:t>Target</a:t>
            </a:r>
          </a:p>
        </p:txBody>
      </p:sp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3016250" y="3008313"/>
            <a:ext cx="3678238" cy="1447800"/>
            <a:chOff x="1900" y="1895"/>
            <a:chExt cx="2317" cy="912"/>
          </a:xfrm>
        </p:grpSpPr>
        <p:sp>
          <p:nvSpPr>
            <p:cNvPr id="38917" name="Arc 5"/>
            <p:cNvSpPr>
              <a:spLocks/>
            </p:cNvSpPr>
            <p:nvPr/>
          </p:nvSpPr>
          <p:spPr bwMode="auto">
            <a:xfrm rot="20460000">
              <a:off x="1900" y="1895"/>
              <a:ext cx="2315" cy="854"/>
            </a:xfrm>
            <a:custGeom>
              <a:avLst/>
              <a:gdLst>
                <a:gd name="G0" fmla="+- 9 0 0"/>
                <a:gd name="G1" fmla="+- 21600 0 0"/>
                <a:gd name="G2" fmla="+- 21600 0 0"/>
                <a:gd name="T0" fmla="*/ 0 w 21609"/>
                <a:gd name="T1" fmla="*/ 0 h 23441"/>
                <a:gd name="T2" fmla="*/ 21530 w 21609"/>
                <a:gd name="T3" fmla="*/ 23441 h 23441"/>
                <a:gd name="T4" fmla="*/ 9 w 21609"/>
                <a:gd name="T5" fmla="*/ 21600 h 23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9" h="23441" fill="none" extrusionOk="0">
                  <a:moveTo>
                    <a:pt x="0" y="0"/>
                  </a:moveTo>
                  <a:cubicBezTo>
                    <a:pt x="3" y="0"/>
                    <a:pt x="6" y="-1"/>
                    <a:pt x="9" y="0"/>
                  </a:cubicBezTo>
                  <a:cubicBezTo>
                    <a:pt x="11938" y="0"/>
                    <a:pt x="21609" y="9670"/>
                    <a:pt x="21609" y="21600"/>
                  </a:cubicBezTo>
                  <a:cubicBezTo>
                    <a:pt x="21609" y="22214"/>
                    <a:pt x="21582" y="22828"/>
                    <a:pt x="21530" y="23441"/>
                  </a:cubicBezTo>
                </a:path>
                <a:path w="21609" h="23441" stroke="0" extrusionOk="0">
                  <a:moveTo>
                    <a:pt x="0" y="0"/>
                  </a:moveTo>
                  <a:cubicBezTo>
                    <a:pt x="3" y="0"/>
                    <a:pt x="6" y="-1"/>
                    <a:pt x="9" y="0"/>
                  </a:cubicBezTo>
                  <a:cubicBezTo>
                    <a:pt x="11938" y="0"/>
                    <a:pt x="21609" y="9670"/>
                    <a:pt x="21609" y="21600"/>
                  </a:cubicBezTo>
                  <a:cubicBezTo>
                    <a:pt x="21609" y="22214"/>
                    <a:pt x="21582" y="22828"/>
                    <a:pt x="21530" y="23441"/>
                  </a:cubicBezTo>
                  <a:lnTo>
                    <a:pt x="9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18" name="Arc 6"/>
            <p:cNvSpPr>
              <a:spLocks/>
            </p:cNvSpPr>
            <p:nvPr/>
          </p:nvSpPr>
          <p:spPr bwMode="auto">
            <a:xfrm rot="11940000">
              <a:off x="1903" y="1954"/>
              <a:ext cx="2314" cy="85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78 w 21600"/>
                <a:gd name="T1" fmla="*/ 23440 h 23440"/>
                <a:gd name="T2" fmla="*/ 21591 w 21600"/>
                <a:gd name="T3" fmla="*/ 0 h 23440"/>
                <a:gd name="T4" fmla="*/ 21600 w 21600"/>
                <a:gd name="T5" fmla="*/ 21600 h 23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440" fill="none" extrusionOk="0">
                  <a:moveTo>
                    <a:pt x="78" y="23439"/>
                  </a:moveTo>
                  <a:cubicBezTo>
                    <a:pt x="26" y="22828"/>
                    <a:pt x="0" y="22214"/>
                    <a:pt x="0" y="21600"/>
                  </a:cubicBezTo>
                  <a:cubicBezTo>
                    <a:pt x="-1" y="9674"/>
                    <a:pt x="9665" y="4"/>
                    <a:pt x="21591" y="0"/>
                  </a:cubicBezTo>
                </a:path>
                <a:path w="21600" h="23440" stroke="0" extrusionOk="0">
                  <a:moveTo>
                    <a:pt x="78" y="23439"/>
                  </a:moveTo>
                  <a:cubicBezTo>
                    <a:pt x="26" y="22828"/>
                    <a:pt x="0" y="22214"/>
                    <a:pt x="0" y="21600"/>
                  </a:cubicBezTo>
                  <a:cubicBezTo>
                    <a:pt x="-1" y="9674"/>
                    <a:pt x="9665" y="4"/>
                    <a:pt x="21591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19" name="Oval 7"/>
          <p:cNvSpPr>
            <a:spLocks noChangeArrowheads="1"/>
          </p:cNvSpPr>
          <p:nvPr/>
        </p:nvSpPr>
        <p:spPr bwMode="auto">
          <a:xfrm>
            <a:off x="6311900" y="3540125"/>
            <a:ext cx="273050" cy="12065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2139950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Oval 13"/>
          <p:cNvSpPr>
            <a:spLocks noChangeArrowheads="1"/>
          </p:cNvSpPr>
          <p:nvPr/>
        </p:nvSpPr>
        <p:spPr bwMode="auto">
          <a:xfrm>
            <a:off x="2457450" y="3587750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2139950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2" name="Rectangle 20"/>
          <p:cNvSpPr>
            <a:spLocks noChangeArrowheads="1"/>
          </p:cNvSpPr>
          <p:nvPr/>
        </p:nvSpPr>
        <p:spPr bwMode="auto">
          <a:xfrm>
            <a:off x="5775325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3" name="Oval 21"/>
          <p:cNvSpPr>
            <a:spLocks noChangeArrowheads="1"/>
          </p:cNvSpPr>
          <p:nvPr/>
        </p:nvSpPr>
        <p:spPr bwMode="auto">
          <a:xfrm>
            <a:off x="5870575" y="3587750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4" name="Rectangle 22"/>
          <p:cNvSpPr>
            <a:spLocks noChangeArrowheads="1"/>
          </p:cNvSpPr>
          <p:nvPr/>
        </p:nvSpPr>
        <p:spPr bwMode="auto">
          <a:xfrm>
            <a:off x="5927725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91" name="Rectangle 7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Optical sensors (Through-beam)</a:t>
            </a:r>
            <a:endParaRPr lang="en-GB"/>
          </a:p>
        </p:txBody>
      </p:sp>
      <p:sp>
        <p:nvSpPr>
          <p:cNvPr id="38993" name="Rectangle 81"/>
          <p:cNvSpPr>
            <a:spLocks noChangeArrowheads="1"/>
          </p:cNvSpPr>
          <p:nvPr/>
        </p:nvSpPr>
        <p:spPr bwMode="auto">
          <a:xfrm>
            <a:off x="1790700" y="4800600"/>
            <a:ext cx="1466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Transmitter</a:t>
            </a:r>
          </a:p>
        </p:txBody>
      </p:sp>
      <p:sp>
        <p:nvSpPr>
          <p:cNvPr id="38994" name="Rectangle 82"/>
          <p:cNvSpPr>
            <a:spLocks noChangeArrowheads="1"/>
          </p:cNvSpPr>
          <p:nvPr/>
        </p:nvSpPr>
        <p:spPr bwMode="auto">
          <a:xfrm>
            <a:off x="5676900" y="4800600"/>
            <a:ext cx="1123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Receiver</a:t>
            </a:r>
          </a:p>
        </p:txBody>
      </p:sp>
    </p:spTree>
    <p:extLst>
      <p:ext uri="{BB962C8B-B14F-4D97-AF65-F5344CB8AC3E}">
        <p14:creationId xmlns:p14="http://schemas.microsoft.com/office/powerpoint/2010/main" val="23310030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nimBg="1"/>
      <p:bldP spid="38915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3016250" y="3008313"/>
            <a:ext cx="3678238" cy="1447800"/>
            <a:chOff x="1900" y="1895"/>
            <a:chExt cx="2317" cy="912"/>
          </a:xfrm>
        </p:grpSpPr>
        <p:sp>
          <p:nvSpPr>
            <p:cNvPr id="40963" name="Arc 3"/>
            <p:cNvSpPr>
              <a:spLocks/>
            </p:cNvSpPr>
            <p:nvPr/>
          </p:nvSpPr>
          <p:spPr bwMode="auto">
            <a:xfrm rot="20460000">
              <a:off x="1900" y="1895"/>
              <a:ext cx="2315" cy="854"/>
            </a:xfrm>
            <a:custGeom>
              <a:avLst/>
              <a:gdLst>
                <a:gd name="G0" fmla="+- 9 0 0"/>
                <a:gd name="G1" fmla="+- 21600 0 0"/>
                <a:gd name="G2" fmla="+- 21600 0 0"/>
                <a:gd name="T0" fmla="*/ 0 w 21609"/>
                <a:gd name="T1" fmla="*/ 0 h 23441"/>
                <a:gd name="T2" fmla="*/ 21530 w 21609"/>
                <a:gd name="T3" fmla="*/ 23441 h 23441"/>
                <a:gd name="T4" fmla="*/ 9 w 21609"/>
                <a:gd name="T5" fmla="*/ 21600 h 23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9" h="23441" fill="none" extrusionOk="0">
                  <a:moveTo>
                    <a:pt x="0" y="0"/>
                  </a:moveTo>
                  <a:cubicBezTo>
                    <a:pt x="3" y="0"/>
                    <a:pt x="6" y="-1"/>
                    <a:pt x="9" y="0"/>
                  </a:cubicBezTo>
                  <a:cubicBezTo>
                    <a:pt x="11938" y="0"/>
                    <a:pt x="21609" y="9670"/>
                    <a:pt x="21609" y="21600"/>
                  </a:cubicBezTo>
                  <a:cubicBezTo>
                    <a:pt x="21609" y="22214"/>
                    <a:pt x="21582" y="22828"/>
                    <a:pt x="21530" y="23441"/>
                  </a:cubicBezTo>
                </a:path>
                <a:path w="21609" h="23441" stroke="0" extrusionOk="0">
                  <a:moveTo>
                    <a:pt x="0" y="0"/>
                  </a:moveTo>
                  <a:cubicBezTo>
                    <a:pt x="3" y="0"/>
                    <a:pt x="6" y="-1"/>
                    <a:pt x="9" y="0"/>
                  </a:cubicBezTo>
                  <a:cubicBezTo>
                    <a:pt x="11938" y="0"/>
                    <a:pt x="21609" y="9670"/>
                    <a:pt x="21609" y="21600"/>
                  </a:cubicBezTo>
                  <a:cubicBezTo>
                    <a:pt x="21609" y="22214"/>
                    <a:pt x="21582" y="22828"/>
                    <a:pt x="21530" y="23441"/>
                  </a:cubicBezTo>
                  <a:lnTo>
                    <a:pt x="9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4" name="Arc 4"/>
            <p:cNvSpPr>
              <a:spLocks/>
            </p:cNvSpPr>
            <p:nvPr/>
          </p:nvSpPr>
          <p:spPr bwMode="auto">
            <a:xfrm rot="11940000">
              <a:off x="1903" y="1954"/>
              <a:ext cx="2314" cy="85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78 w 21600"/>
                <a:gd name="T1" fmla="*/ 23440 h 23440"/>
                <a:gd name="T2" fmla="*/ 21591 w 21600"/>
                <a:gd name="T3" fmla="*/ 0 h 23440"/>
                <a:gd name="T4" fmla="*/ 21600 w 21600"/>
                <a:gd name="T5" fmla="*/ 21600 h 23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440" fill="none" extrusionOk="0">
                  <a:moveTo>
                    <a:pt x="78" y="23439"/>
                  </a:moveTo>
                  <a:cubicBezTo>
                    <a:pt x="26" y="22828"/>
                    <a:pt x="0" y="22214"/>
                    <a:pt x="0" y="21600"/>
                  </a:cubicBezTo>
                  <a:cubicBezTo>
                    <a:pt x="-1" y="9674"/>
                    <a:pt x="9665" y="4"/>
                    <a:pt x="21591" y="0"/>
                  </a:cubicBezTo>
                </a:path>
                <a:path w="21600" h="23440" stroke="0" extrusionOk="0">
                  <a:moveTo>
                    <a:pt x="78" y="23439"/>
                  </a:moveTo>
                  <a:cubicBezTo>
                    <a:pt x="26" y="22828"/>
                    <a:pt x="0" y="22214"/>
                    <a:pt x="0" y="21600"/>
                  </a:cubicBezTo>
                  <a:cubicBezTo>
                    <a:pt x="-1" y="9674"/>
                    <a:pt x="9665" y="4"/>
                    <a:pt x="21591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4378325" y="2778125"/>
            <a:ext cx="82550" cy="368300"/>
          </a:xfrm>
          <a:prstGeom prst="rect">
            <a:avLst/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Oval 6"/>
          <p:cNvSpPr>
            <a:spLocks noChangeArrowheads="1"/>
          </p:cNvSpPr>
          <p:nvPr/>
        </p:nvSpPr>
        <p:spPr bwMode="auto">
          <a:xfrm>
            <a:off x="6311900" y="3540125"/>
            <a:ext cx="273050" cy="12065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Oval 7"/>
          <p:cNvSpPr>
            <a:spLocks noChangeArrowheads="1"/>
          </p:cNvSpPr>
          <p:nvPr/>
        </p:nvSpPr>
        <p:spPr bwMode="auto">
          <a:xfrm>
            <a:off x="2073275" y="4054475"/>
            <a:ext cx="273050" cy="120650"/>
          </a:xfrm>
          <a:prstGeom prst="ellipse">
            <a:avLst/>
          </a:prstGeom>
          <a:solidFill>
            <a:srgbClr val="00CC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2901950" y="3654425"/>
            <a:ext cx="2863850" cy="149225"/>
          </a:xfrm>
          <a:prstGeom prst="rect">
            <a:avLst/>
          </a:prstGeom>
          <a:gradFill rotWithShape="0">
            <a:gsLst>
              <a:gs pos="0">
                <a:srgbClr val="CC0000"/>
              </a:gs>
              <a:gs pos="100000">
                <a:srgbClr val="CC0000">
                  <a:gamma/>
                  <a:tint val="10196"/>
                  <a:invGamma/>
                </a:srgbClr>
              </a:gs>
            </a:gsLst>
            <a:lin ang="0" scaled="1"/>
          </a:gradFill>
          <a:ln w="12699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Arc 9"/>
          <p:cNvSpPr>
            <a:spLocks/>
          </p:cNvSpPr>
          <p:nvPr/>
        </p:nvSpPr>
        <p:spPr bwMode="auto">
          <a:xfrm>
            <a:off x="1808163" y="43989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Arc 10"/>
          <p:cNvSpPr>
            <a:spLocks/>
          </p:cNvSpPr>
          <p:nvPr/>
        </p:nvSpPr>
        <p:spPr bwMode="auto">
          <a:xfrm>
            <a:off x="1836738" y="44370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2139950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Oval 12"/>
          <p:cNvSpPr>
            <a:spLocks noChangeArrowheads="1"/>
          </p:cNvSpPr>
          <p:nvPr/>
        </p:nvSpPr>
        <p:spPr bwMode="auto">
          <a:xfrm>
            <a:off x="2457450" y="3587750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2139950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2101850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20764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6" name="Oval 16"/>
          <p:cNvSpPr>
            <a:spLocks noChangeArrowheads="1"/>
          </p:cNvSpPr>
          <p:nvPr/>
        </p:nvSpPr>
        <p:spPr bwMode="auto">
          <a:xfrm>
            <a:off x="6216650" y="4044950"/>
            <a:ext cx="368300" cy="139700"/>
          </a:xfrm>
          <a:prstGeom prst="ellipse">
            <a:avLst/>
          </a:prstGeom>
          <a:solidFill>
            <a:srgbClr val="00CC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7" name="Arc 17"/>
          <p:cNvSpPr>
            <a:spLocks/>
          </p:cNvSpPr>
          <p:nvPr/>
        </p:nvSpPr>
        <p:spPr bwMode="auto">
          <a:xfrm>
            <a:off x="6596063" y="4398963"/>
            <a:ext cx="261937" cy="107950"/>
          </a:xfrm>
          <a:custGeom>
            <a:avLst/>
            <a:gdLst>
              <a:gd name="G0" fmla="+- 132 0 0"/>
              <a:gd name="G1" fmla="+- 21600 0 0"/>
              <a:gd name="G2" fmla="+- 21600 0 0"/>
              <a:gd name="T0" fmla="*/ 0 w 21732"/>
              <a:gd name="T1" fmla="*/ 0 h 21600"/>
              <a:gd name="T2" fmla="*/ 21732 w 21732"/>
              <a:gd name="T3" fmla="*/ 21600 h 21600"/>
              <a:gd name="T4" fmla="*/ 132 w 2173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32" h="21600" fill="none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</a:path>
              <a:path w="21732" h="21600" stroke="0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  <a:lnTo>
                  <a:pt x="132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Arc 18"/>
          <p:cNvSpPr>
            <a:spLocks/>
          </p:cNvSpPr>
          <p:nvPr/>
        </p:nvSpPr>
        <p:spPr bwMode="auto">
          <a:xfrm>
            <a:off x="6567488" y="4437063"/>
            <a:ext cx="261937" cy="107950"/>
          </a:xfrm>
          <a:custGeom>
            <a:avLst/>
            <a:gdLst>
              <a:gd name="G0" fmla="+- 132 0 0"/>
              <a:gd name="G1" fmla="+- 21600 0 0"/>
              <a:gd name="G2" fmla="+- 21600 0 0"/>
              <a:gd name="T0" fmla="*/ 0 w 21732"/>
              <a:gd name="T1" fmla="*/ 0 h 21600"/>
              <a:gd name="T2" fmla="*/ 21732 w 21732"/>
              <a:gd name="T3" fmla="*/ 21600 h 21600"/>
              <a:gd name="T4" fmla="*/ 132 w 2173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32" h="21600" fill="none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</a:path>
              <a:path w="21732" h="21600" stroke="0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  <a:lnTo>
                  <a:pt x="132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Rectangle 19"/>
          <p:cNvSpPr>
            <a:spLocks noChangeArrowheads="1"/>
          </p:cNvSpPr>
          <p:nvPr/>
        </p:nvSpPr>
        <p:spPr bwMode="auto">
          <a:xfrm>
            <a:off x="5775325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0" name="Oval 20"/>
          <p:cNvSpPr>
            <a:spLocks noChangeArrowheads="1"/>
          </p:cNvSpPr>
          <p:nvPr/>
        </p:nvSpPr>
        <p:spPr bwMode="auto">
          <a:xfrm>
            <a:off x="5870575" y="3587750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1" name="Rectangle 21"/>
          <p:cNvSpPr>
            <a:spLocks noChangeArrowheads="1"/>
          </p:cNvSpPr>
          <p:nvPr/>
        </p:nvSpPr>
        <p:spPr bwMode="auto">
          <a:xfrm>
            <a:off x="5927725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Rectangle 22"/>
          <p:cNvSpPr>
            <a:spLocks noChangeArrowheads="1"/>
          </p:cNvSpPr>
          <p:nvPr/>
        </p:nvSpPr>
        <p:spPr bwMode="auto">
          <a:xfrm>
            <a:off x="6530975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Rectangle 23"/>
          <p:cNvSpPr>
            <a:spLocks noChangeArrowheads="1"/>
          </p:cNvSpPr>
          <p:nvPr/>
        </p:nvSpPr>
        <p:spPr bwMode="auto">
          <a:xfrm>
            <a:off x="65722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4" name="Line 24"/>
          <p:cNvSpPr>
            <a:spLocks noChangeShapeType="1"/>
          </p:cNvSpPr>
          <p:nvPr/>
        </p:nvSpPr>
        <p:spPr bwMode="auto">
          <a:xfrm>
            <a:off x="2895600" y="3810000"/>
            <a:ext cx="1485900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5" name="Line 25"/>
          <p:cNvSpPr>
            <a:spLocks noChangeShapeType="1"/>
          </p:cNvSpPr>
          <p:nvPr/>
        </p:nvSpPr>
        <p:spPr bwMode="auto">
          <a:xfrm>
            <a:off x="2895600" y="3648075"/>
            <a:ext cx="1485900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6" name="Line 26"/>
          <p:cNvSpPr>
            <a:spLocks noChangeShapeType="1"/>
          </p:cNvSpPr>
          <p:nvPr/>
        </p:nvSpPr>
        <p:spPr bwMode="auto">
          <a:xfrm>
            <a:off x="4365625" y="3810000"/>
            <a:ext cx="1403350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7" name="Line 27"/>
          <p:cNvSpPr>
            <a:spLocks noChangeShapeType="1"/>
          </p:cNvSpPr>
          <p:nvPr/>
        </p:nvSpPr>
        <p:spPr bwMode="auto">
          <a:xfrm>
            <a:off x="4368800" y="3648075"/>
            <a:ext cx="1403350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8" name="Rectangle 28"/>
          <p:cNvSpPr>
            <a:spLocks noChangeArrowheads="1"/>
          </p:cNvSpPr>
          <p:nvPr/>
        </p:nvSpPr>
        <p:spPr bwMode="auto">
          <a:xfrm>
            <a:off x="1790700" y="4800600"/>
            <a:ext cx="1466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Transmitter</a:t>
            </a:r>
          </a:p>
        </p:txBody>
      </p:sp>
      <p:sp>
        <p:nvSpPr>
          <p:cNvPr id="40989" name="Rectangle 29"/>
          <p:cNvSpPr>
            <a:spLocks noChangeArrowheads="1"/>
          </p:cNvSpPr>
          <p:nvPr/>
        </p:nvSpPr>
        <p:spPr bwMode="auto">
          <a:xfrm>
            <a:off x="5676900" y="4800600"/>
            <a:ext cx="1123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Receiver</a:t>
            </a:r>
          </a:p>
        </p:txBody>
      </p:sp>
      <p:sp>
        <p:nvSpPr>
          <p:cNvPr id="41039" name="Rectangle 7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Optical sensors (Through-beam)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245596"/>
      </p:ext>
    </p:extLst>
  </p:cSld>
  <p:clrMapOvr>
    <a:masterClrMapping/>
  </p:clrMapOvr>
  <p:transition spd="med" advTm="1000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3016250" y="3008313"/>
            <a:ext cx="3678238" cy="1447800"/>
            <a:chOff x="1900" y="1895"/>
            <a:chExt cx="2317" cy="912"/>
          </a:xfrm>
        </p:grpSpPr>
        <p:sp>
          <p:nvSpPr>
            <p:cNvPr id="43011" name="Arc 3"/>
            <p:cNvSpPr>
              <a:spLocks/>
            </p:cNvSpPr>
            <p:nvPr/>
          </p:nvSpPr>
          <p:spPr bwMode="auto">
            <a:xfrm rot="20460000">
              <a:off x="1900" y="1895"/>
              <a:ext cx="2315" cy="854"/>
            </a:xfrm>
            <a:custGeom>
              <a:avLst/>
              <a:gdLst>
                <a:gd name="G0" fmla="+- 9 0 0"/>
                <a:gd name="G1" fmla="+- 21600 0 0"/>
                <a:gd name="G2" fmla="+- 21600 0 0"/>
                <a:gd name="T0" fmla="*/ 0 w 21609"/>
                <a:gd name="T1" fmla="*/ 0 h 23441"/>
                <a:gd name="T2" fmla="*/ 21530 w 21609"/>
                <a:gd name="T3" fmla="*/ 23441 h 23441"/>
                <a:gd name="T4" fmla="*/ 9 w 21609"/>
                <a:gd name="T5" fmla="*/ 21600 h 23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9" h="23441" fill="none" extrusionOk="0">
                  <a:moveTo>
                    <a:pt x="0" y="0"/>
                  </a:moveTo>
                  <a:cubicBezTo>
                    <a:pt x="3" y="0"/>
                    <a:pt x="6" y="-1"/>
                    <a:pt x="9" y="0"/>
                  </a:cubicBezTo>
                  <a:cubicBezTo>
                    <a:pt x="11938" y="0"/>
                    <a:pt x="21609" y="9670"/>
                    <a:pt x="21609" y="21600"/>
                  </a:cubicBezTo>
                  <a:cubicBezTo>
                    <a:pt x="21609" y="22214"/>
                    <a:pt x="21582" y="22828"/>
                    <a:pt x="21530" y="23441"/>
                  </a:cubicBezTo>
                </a:path>
                <a:path w="21609" h="23441" stroke="0" extrusionOk="0">
                  <a:moveTo>
                    <a:pt x="0" y="0"/>
                  </a:moveTo>
                  <a:cubicBezTo>
                    <a:pt x="3" y="0"/>
                    <a:pt x="6" y="-1"/>
                    <a:pt x="9" y="0"/>
                  </a:cubicBezTo>
                  <a:cubicBezTo>
                    <a:pt x="11938" y="0"/>
                    <a:pt x="21609" y="9670"/>
                    <a:pt x="21609" y="21600"/>
                  </a:cubicBezTo>
                  <a:cubicBezTo>
                    <a:pt x="21609" y="22214"/>
                    <a:pt x="21582" y="22828"/>
                    <a:pt x="21530" y="23441"/>
                  </a:cubicBezTo>
                  <a:lnTo>
                    <a:pt x="9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2" name="Arc 4"/>
            <p:cNvSpPr>
              <a:spLocks/>
            </p:cNvSpPr>
            <p:nvPr/>
          </p:nvSpPr>
          <p:spPr bwMode="auto">
            <a:xfrm rot="11940000">
              <a:off x="1903" y="1954"/>
              <a:ext cx="2314" cy="85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78 w 21600"/>
                <a:gd name="T1" fmla="*/ 23440 h 23440"/>
                <a:gd name="T2" fmla="*/ 21591 w 21600"/>
                <a:gd name="T3" fmla="*/ 0 h 23440"/>
                <a:gd name="T4" fmla="*/ 21600 w 21600"/>
                <a:gd name="T5" fmla="*/ 21600 h 23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440" fill="none" extrusionOk="0">
                  <a:moveTo>
                    <a:pt x="78" y="23439"/>
                  </a:moveTo>
                  <a:cubicBezTo>
                    <a:pt x="26" y="22828"/>
                    <a:pt x="0" y="22214"/>
                    <a:pt x="0" y="21600"/>
                  </a:cubicBezTo>
                  <a:cubicBezTo>
                    <a:pt x="-1" y="9674"/>
                    <a:pt x="9665" y="4"/>
                    <a:pt x="21591" y="0"/>
                  </a:cubicBezTo>
                </a:path>
                <a:path w="21600" h="23440" stroke="0" extrusionOk="0">
                  <a:moveTo>
                    <a:pt x="78" y="23439"/>
                  </a:moveTo>
                  <a:cubicBezTo>
                    <a:pt x="26" y="22828"/>
                    <a:pt x="0" y="22214"/>
                    <a:pt x="0" y="21600"/>
                  </a:cubicBezTo>
                  <a:cubicBezTo>
                    <a:pt x="-1" y="9674"/>
                    <a:pt x="9665" y="4"/>
                    <a:pt x="21591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4378325" y="2978150"/>
            <a:ext cx="82550" cy="368300"/>
          </a:xfrm>
          <a:prstGeom prst="rect">
            <a:avLst/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Oval 6"/>
          <p:cNvSpPr>
            <a:spLocks noChangeArrowheads="1"/>
          </p:cNvSpPr>
          <p:nvPr/>
        </p:nvSpPr>
        <p:spPr bwMode="auto">
          <a:xfrm>
            <a:off x="6311900" y="3540125"/>
            <a:ext cx="273050" cy="12065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Oval 7"/>
          <p:cNvSpPr>
            <a:spLocks noChangeArrowheads="1"/>
          </p:cNvSpPr>
          <p:nvPr/>
        </p:nvSpPr>
        <p:spPr bwMode="auto">
          <a:xfrm>
            <a:off x="2073275" y="4054475"/>
            <a:ext cx="273050" cy="120650"/>
          </a:xfrm>
          <a:prstGeom prst="ellipse">
            <a:avLst/>
          </a:prstGeom>
          <a:solidFill>
            <a:srgbClr val="00CC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2901950" y="3654425"/>
            <a:ext cx="2863850" cy="149225"/>
          </a:xfrm>
          <a:prstGeom prst="rect">
            <a:avLst/>
          </a:prstGeom>
          <a:gradFill rotWithShape="0">
            <a:gsLst>
              <a:gs pos="0">
                <a:srgbClr val="CC0000"/>
              </a:gs>
              <a:gs pos="100000">
                <a:srgbClr val="CC0000">
                  <a:gamma/>
                  <a:tint val="10196"/>
                  <a:invGamma/>
                </a:srgbClr>
              </a:gs>
            </a:gsLst>
            <a:lin ang="0" scaled="1"/>
          </a:gradFill>
          <a:ln w="12699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Arc 9"/>
          <p:cNvSpPr>
            <a:spLocks/>
          </p:cNvSpPr>
          <p:nvPr/>
        </p:nvSpPr>
        <p:spPr bwMode="auto">
          <a:xfrm>
            <a:off x="1808163" y="43989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Arc 10"/>
          <p:cNvSpPr>
            <a:spLocks/>
          </p:cNvSpPr>
          <p:nvPr/>
        </p:nvSpPr>
        <p:spPr bwMode="auto">
          <a:xfrm>
            <a:off x="1836738" y="44370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2139950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Oval 12"/>
          <p:cNvSpPr>
            <a:spLocks noChangeArrowheads="1"/>
          </p:cNvSpPr>
          <p:nvPr/>
        </p:nvSpPr>
        <p:spPr bwMode="auto">
          <a:xfrm>
            <a:off x="2457450" y="3587750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2139950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2101850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20764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4" name="Oval 16"/>
          <p:cNvSpPr>
            <a:spLocks noChangeArrowheads="1"/>
          </p:cNvSpPr>
          <p:nvPr/>
        </p:nvSpPr>
        <p:spPr bwMode="auto">
          <a:xfrm>
            <a:off x="6216650" y="4044950"/>
            <a:ext cx="368300" cy="139700"/>
          </a:xfrm>
          <a:prstGeom prst="ellipse">
            <a:avLst/>
          </a:prstGeom>
          <a:solidFill>
            <a:srgbClr val="00CC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5" name="Arc 17"/>
          <p:cNvSpPr>
            <a:spLocks/>
          </p:cNvSpPr>
          <p:nvPr/>
        </p:nvSpPr>
        <p:spPr bwMode="auto">
          <a:xfrm>
            <a:off x="6596063" y="4398963"/>
            <a:ext cx="261937" cy="107950"/>
          </a:xfrm>
          <a:custGeom>
            <a:avLst/>
            <a:gdLst>
              <a:gd name="G0" fmla="+- 132 0 0"/>
              <a:gd name="G1" fmla="+- 21600 0 0"/>
              <a:gd name="G2" fmla="+- 21600 0 0"/>
              <a:gd name="T0" fmla="*/ 0 w 21732"/>
              <a:gd name="T1" fmla="*/ 0 h 21600"/>
              <a:gd name="T2" fmla="*/ 21732 w 21732"/>
              <a:gd name="T3" fmla="*/ 21600 h 21600"/>
              <a:gd name="T4" fmla="*/ 132 w 2173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32" h="21600" fill="none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</a:path>
              <a:path w="21732" h="21600" stroke="0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  <a:lnTo>
                  <a:pt x="132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6" name="Arc 18"/>
          <p:cNvSpPr>
            <a:spLocks/>
          </p:cNvSpPr>
          <p:nvPr/>
        </p:nvSpPr>
        <p:spPr bwMode="auto">
          <a:xfrm>
            <a:off x="6567488" y="4437063"/>
            <a:ext cx="261937" cy="107950"/>
          </a:xfrm>
          <a:custGeom>
            <a:avLst/>
            <a:gdLst>
              <a:gd name="G0" fmla="+- 132 0 0"/>
              <a:gd name="G1" fmla="+- 21600 0 0"/>
              <a:gd name="G2" fmla="+- 21600 0 0"/>
              <a:gd name="T0" fmla="*/ 0 w 21732"/>
              <a:gd name="T1" fmla="*/ 0 h 21600"/>
              <a:gd name="T2" fmla="*/ 21732 w 21732"/>
              <a:gd name="T3" fmla="*/ 21600 h 21600"/>
              <a:gd name="T4" fmla="*/ 132 w 2173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32" h="21600" fill="none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</a:path>
              <a:path w="21732" h="21600" stroke="0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  <a:lnTo>
                  <a:pt x="132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5775325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8" name="Oval 20"/>
          <p:cNvSpPr>
            <a:spLocks noChangeArrowheads="1"/>
          </p:cNvSpPr>
          <p:nvPr/>
        </p:nvSpPr>
        <p:spPr bwMode="auto">
          <a:xfrm>
            <a:off x="5870575" y="3587750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5927725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6530975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65722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2" name="Line 24"/>
          <p:cNvSpPr>
            <a:spLocks noChangeShapeType="1"/>
          </p:cNvSpPr>
          <p:nvPr/>
        </p:nvSpPr>
        <p:spPr bwMode="auto">
          <a:xfrm>
            <a:off x="2895600" y="3810000"/>
            <a:ext cx="1485900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3" name="Line 25"/>
          <p:cNvSpPr>
            <a:spLocks noChangeShapeType="1"/>
          </p:cNvSpPr>
          <p:nvPr/>
        </p:nvSpPr>
        <p:spPr bwMode="auto">
          <a:xfrm>
            <a:off x="2895600" y="3648075"/>
            <a:ext cx="1485900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4" name="Line 26"/>
          <p:cNvSpPr>
            <a:spLocks noChangeShapeType="1"/>
          </p:cNvSpPr>
          <p:nvPr/>
        </p:nvSpPr>
        <p:spPr bwMode="auto">
          <a:xfrm>
            <a:off x="4368800" y="3810000"/>
            <a:ext cx="1403350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5" name="Line 27"/>
          <p:cNvSpPr>
            <a:spLocks noChangeShapeType="1"/>
          </p:cNvSpPr>
          <p:nvPr/>
        </p:nvSpPr>
        <p:spPr bwMode="auto">
          <a:xfrm>
            <a:off x="4368800" y="3648075"/>
            <a:ext cx="1403350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6" name="Rectangle 28"/>
          <p:cNvSpPr>
            <a:spLocks noChangeArrowheads="1"/>
          </p:cNvSpPr>
          <p:nvPr/>
        </p:nvSpPr>
        <p:spPr bwMode="auto">
          <a:xfrm>
            <a:off x="1790700" y="4800600"/>
            <a:ext cx="1466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Transmitter</a:t>
            </a:r>
          </a:p>
        </p:txBody>
      </p:sp>
      <p:sp>
        <p:nvSpPr>
          <p:cNvPr id="43037" name="Rectangle 29"/>
          <p:cNvSpPr>
            <a:spLocks noChangeArrowheads="1"/>
          </p:cNvSpPr>
          <p:nvPr/>
        </p:nvSpPr>
        <p:spPr bwMode="auto">
          <a:xfrm>
            <a:off x="5676900" y="4800600"/>
            <a:ext cx="1123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Receiver</a:t>
            </a:r>
          </a:p>
        </p:txBody>
      </p:sp>
      <p:sp>
        <p:nvSpPr>
          <p:cNvPr id="43087" name="Rectangle 7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Optical sensors (Through-beam)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560426"/>
      </p:ext>
    </p:extLst>
  </p:cSld>
  <p:clrMapOvr>
    <a:masterClrMapping/>
  </p:clrMapOvr>
  <p:transition spd="med" advTm="1000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3016250" y="3008313"/>
            <a:ext cx="3678238" cy="1447800"/>
            <a:chOff x="1900" y="1895"/>
            <a:chExt cx="2317" cy="912"/>
          </a:xfrm>
        </p:grpSpPr>
        <p:sp>
          <p:nvSpPr>
            <p:cNvPr id="45059" name="Arc 3"/>
            <p:cNvSpPr>
              <a:spLocks/>
            </p:cNvSpPr>
            <p:nvPr/>
          </p:nvSpPr>
          <p:spPr bwMode="auto">
            <a:xfrm rot="20460000">
              <a:off x="1900" y="1895"/>
              <a:ext cx="2315" cy="854"/>
            </a:xfrm>
            <a:custGeom>
              <a:avLst/>
              <a:gdLst>
                <a:gd name="G0" fmla="+- 9 0 0"/>
                <a:gd name="G1" fmla="+- 21600 0 0"/>
                <a:gd name="G2" fmla="+- 21600 0 0"/>
                <a:gd name="T0" fmla="*/ 0 w 21609"/>
                <a:gd name="T1" fmla="*/ 0 h 23441"/>
                <a:gd name="T2" fmla="*/ 21530 w 21609"/>
                <a:gd name="T3" fmla="*/ 23441 h 23441"/>
                <a:gd name="T4" fmla="*/ 9 w 21609"/>
                <a:gd name="T5" fmla="*/ 21600 h 23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9" h="23441" fill="none" extrusionOk="0">
                  <a:moveTo>
                    <a:pt x="0" y="0"/>
                  </a:moveTo>
                  <a:cubicBezTo>
                    <a:pt x="3" y="0"/>
                    <a:pt x="6" y="-1"/>
                    <a:pt x="9" y="0"/>
                  </a:cubicBezTo>
                  <a:cubicBezTo>
                    <a:pt x="11938" y="0"/>
                    <a:pt x="21609" y="9670"/>
                    <a:pt x="21609" y="21600"/>
                  </a:cubicBezTo>
                  <a:cubicBezTo>
                    <a:pt x="21609" y="22214"/>
                    <a:pt x="21582" y="22828"/>
                    <a:pt x="21530" y="23441"/>
                  </a:cubicBezTo>
                </a:path>
                <a:path w="21609" h="23441" stroke="0" extrusionOk="0">
                  <a:moveTo>
                    <a:pt x="0" y="0"/>
                  </a:moveTo>
                  <a:cubicBezTo>
                    <a:pt x="3" y="0"/>
                    <a:pt x="6" y="-1"/>
                    <a:pt x="9" y="0"/>
                  </a:cubicBezTo>
                  <a:cubicBezTo>
                    <a:pt x="11938" y="0"/>
                    <a:pt x="21609" y="9670"/>
                    <a:pt x="21609" y="21600"/>
                  </a:cubicBezTo>
                  <a:cubicBezTo>
                    <a:pt x="21609" y="22214"/>
                    <a:pt x="21582" y="22828"/>
                    <a:pt x="21530" y="23441"/>
                  </a:cubicBezTo>
                  <a:lnTo>
                    <a:pt x="9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0" name="Arc 4"/>
            <p:cNvSpPr>
              <a:spLocks/>
            </p:cNvSpPr>
            <p:nvPr/>
          </p:nvSpPr>
          <p:spPr bwMode="auto">
            <a:xfrm rot="11940000">
              <a:off x="1903" y="1954"/>
              <a:ext cx="2314" cy="85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78 w 21600"/>
                <a:gd name="T1" fmla="*/ 23440 h 23440"/>
                <a:gd name="T2" fmla="*/ 21591 w 21600"/>
                <a:gd name="T3" fmla="*/ 0 h 23440"/>
                <a:gd name="T4" fmla="*/ 21600 w 21600"/>
                <a:gd name="T5" fmla="*/ 21600 h 23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440" fill="none" extrusionOk="0">
                  <a:moveTo>
                    <a:pt x="78" y="23439"/>
                  </a:moveTo>
                  <a:cubicBezTo>
                    <a:pt x="26" y="22828"/>
                    <a:pt x="0" y="22214"/>
                    <a:pt x="0" y="21600"/>
                  </a:cubicBezTo>
                  <a:cubicBezTo>
                    <a:pt x="-1" y="9674"/>
                    <a:pt x="9665" y="4"/>
                    <a:pt x="21591" y="0"/>
                  </a:cubicBezTo>
                </a:path>
                <a:path w="21600" h="23440" stroke="0" extrusionOk="0">
                  <a:moveTo>
                    <a:pt x="78" y="23439"/>
                  </a:moveTo>
                  <a:cubicBezTo>
                    <a:pt x="26" y="22828"/>
                    <a:pt x="0" y="22214"/>
                    <a:pt x="0" y="21600"/>
                  </a:cubicBezTo>
                  <a:cubicBezTo>
                    <a:pt x="-1" y="9674"/>
                    <a:pt x="9665" y="4"/>
                    <a:pt x="21591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4378325" y="3168650"/>
            <a:ext cx="82550" cy="368300"/>
          </a:xfrm>
          <a:prstGeom prst="rect">
            <a:avLst/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Oval 6"/>
          <p:cNvSpPr>
            <a:spLocks noChangeArrowheads="1"/>
          </p:cNvSpPr>
          <p:nvPr/>
        </p:nvSpPr>
        <p:spPr bwMode="auto">
          <a:xfrm>
            <a:off x="6311900" y="3540125"/>
            <a:ext cx="273050" cy="12065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Oval 7"/>
          <p:cNvSpPr>
            <a:spLocks noChangeArrowheads="1"/>
          </p:cNvSpPr>
          <p:nvPr/>
        </p:nvSpPr>
        <p:spPr bwMode="auto">
          <a:xfrm>
            <a:off x="2073275" y="4054475"/>
            <a:ext cx="273050" cy="120650"/>
          </a:xfrm>
          <a:prstGeom prst="ellipse">
            <a:avLst/>
          </a:prstGeom>
          <a:solidFill>
            <a:srgbClr val="00CC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2901950" y="3654425"/>
            <a:ext cx="2863850" cy="149225"/>
          </a:xfrm>
          <a:prstGeom prst="rect">
            <a:avLst/>
          </a:prstGeom>
          <a:gradFill rotWithShape="0">
            <a:gsLst>
              <a:gs pos="0">
                <a:srgbClr val="CC0000"/>
              </a:gs>
              <a:gs pos="100000">
                <a:srgbClr val="CC0000">
                  <a:gamma/>
                  <a:tint val="10196"/>
                  <a:invGamma/>
                </a:srgbClr>
              </a:gs>
            </a:gsLst>
            <a:lin ang="0" scaled="1"/>
          </a:gradFill>
          <a:ln w="12699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Arc 9"/>
          <p:cNvSpPr>
            <a:spLocks/>
          </p:cNvSpPr>
          <p:nvPr/>
        </p:nvSpPr>
        <p:spPr bwMode="auto">
          <a:xfrm>
            <a:off x="1808163" y="43989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Arc 10"/>
          <p:cNvSpPr>
            <a:spLocks/>
          </p:cNvSpPr>
          <p:nvPr/>
        </p:nvSpPr>
        <p:spPr bwMode="auto">
          <a:xfrm>
            <a:off x="1836738" y="44370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2139950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Oval 12"/>
          <p:cNvSpPr>
            <a:spLocks noChangeArrowheads="1"/>
          </p:cNvSpPr>
          <p:nvPr/>
        </p:nvSpPr>
        <p:spPr bwMode="auto">
          <a:xfrm>
            <a:off x="2457450" y="3587750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2139950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2101850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20764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2" name="Oval 16"/>
          <p:cNvSpPr>
            <a:spLocks noChangeArrowheads="1"/>
          </p:cNvSpPr>
          <p:nvPr/>
        </p:nvSpPr>
        <p:spPr bwMode="auto">
          <a:xfrm>
            <a:off x="6216650" y="4044950"/>
            <a:ext cx="368300" cy="139700"/>
          </a:xfrm>
          <a:prstGeom prst="ellipse">
            <a:avLst/>
          </a:prstGeom>
          <a:solidFill>
            <a:srgbClr val="00CC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3" name="Arc 17"/>
          <p:cNvSpPr>
            <a:spLocks/>
          </p:cNvSpPr>
          <p:nvPr/>
        </p:nvSpPr>
        <p:spPr bwMode="auto">
          <a:xfrm>
            <a:off x="6596063" y="4398963"/>
            <a:ext cx="261937" cy="107950"/>
          </a:xfrm>
          <a:custGeom>
            <a:avLst/>
            <a:gdLst>
              <a:gd name="G0" fmla="+- 132 0 0"/>
              <a:gd name="G1" fmla="+- 21600 0 0"/>
              <a:gd name="G2" fmla="+- 21600 0 0"/>
              <a:gd name="T0" fmla="*/ 0 w 21732"/>
              <a:gd name="T1" fmla="*/ 0 h 21600"/>
              <a:gd name="T2" fmla="*/ 21732 w 21732"/>
              <a:gd name="T3" fmla="*/ 21600 h 21600"/>
              <a:gd name="T4" fmla="*/ 132 w 2173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32" h="21600" fill="none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</a:path>
              <a:path w="21732" h="21600" stroke="0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  <a:lnTo>
                  <a:pt x="132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4" name="Arc 18"/>
          <p:cNvSpPr>
            <a:spLocks/>
          </p:cNvSpPr>
          <p:nvPr/>
        </p:nvSpPr>
        <p:spPr bwMode="auto">
          <a:xfrm>
            <a:off x="6567488" y="4437063"/>
            <a:ext cx="261937" cy="107950"/>
          </a:xfrm>
          <a:custGeom>
            <a:avLst/>
            <a:gdLst>
              <a:gd name="G0" fmla="+- 132 0 0"/>
              <a:gd name="G1" fmla="+- 21600 0 0"/>
              <a:gd name="G2" fmla="+- 21600 0 0"/>
              <a:gd name="T0" fmla="*/ 0 w 21732"/>
              <a:gd name="T1" fmla="*/ 0 h 21600"/>
              <a:gd name="T2" fmla="*/ 21732 w 21732"/>
              <a:gd name="T3" fmla="*/ 21600 h 21600"/>
              <a:gd name="T4" fmla="*/ 132 w 2173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32" h="21600" fill="none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</a:path>
              <a:path w="21732" h="21600" stroke="0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  <a:lnTo>
                  <a:pt x="132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5775325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6" name="Oval 20"/>
          <p:cNvSpPr>
            <a:spLocks noChangeArrowheads="1"/>
          </p:cNvSpPr>
          <p:nvPr/>
        </p:nvSpPr>
        <p:spPr bwMode="auto">
          <a:xfrm>
            <a:off x="5870575" y="3587750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5927725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6530975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65722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0" name="Line 24"/>
          <p:cNvSpPr>
            <a:spLocks noChangeShapeType="1"/>
          </p:cNvSpPr>
          <p:nvPr/>
        </p:nvSpPr>
        <p:spPr bwMode="auto">
          <a:xfrm>
            <a:off x="2892425" y="3808413"/>
            <a:ext cx="1485900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1" name="Line 25"/>
          <p:cNvSpPr>
            <a:spLocks noChangeShapeType="1"/>
          </p:cNvSpPr>
          <p:nvPr/>
        </p:nvSpPr>
        <p:spPr bwMode="auto">
          <a:xfrm>
            <a:off x="2895600" y="3646488"/>
            <a:ext cx="1485900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2" name="Line 26"/>
          <p:cNvSpPr>
            <a:spLocks noChangeShapeType="1"/>
          </p:cNvSpPr>
          <p:nvPr/>
        </p:nvSpPr>
        <p:spPr bwMode="auto">
          <a:xfrm>
            <a:off x="4367213" y="3808413"/>
            <a:ext cx="1403350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3" name="Line 27"/>
          <p:cNvSpPr>
            <a:spLocks noChangeShapeType="1"/>
          </p:cNvSpPr>
          <p:nvPr/>
        </p:nvSpPr>
        <p:spPr bwMode="auto">
          <a:xfrm>
            <a:off x="4365625" y="3649663"/>
            <a:ext cx="1403350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1790700" y="4800600"/>
            <a:ext cx="1466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Transmitter</a:t>
            </a:r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5676900" y="4800600"/>
            <a:ext cx="1123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Receiver</a:t>
            </a:r>
          </a:p>
        </p:txBody>
      </p:sp>
      <p:sp>
        <p:nvSpPr>
          <p:cNvPr id="45135" name="Rectangle 7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Optical sensors (Through-beam)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114230"/>
      </p:ext>
    </p:extLst>
  </p:cSld>
  <p:clrMapOvr>
    <a:masterClrMapping/>
  </p:clrMapOvr>
  <p:transition spd="med" advTm="1000">
    <p:wipe dir="d"/>
  </p:transition>
</p:sld>
</file>

<file path=ppt/theme/theme1.xml><?xml version="1.0" encoding="utf-8"?>
<a:theme xmlns:a="http://schemas.openxmlformats.org/drawingml/2006/main" name="PresentationPro_ConservationGlobeVideo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8764FC4-B7CA-4029-92FF-166BDEE000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PresentationPro_ConservationGlobeVideo</Template>
  <TotalTime>5858</TotalTime>
  <Words>886</Words>
  <Application>Microsoft Office PowerPoint</Application>
  <PresentationFormat>On-screen Show (4:3)</PresentationFormat>
  <Paragraphs>236</Paragraphs>
  <Slides>36</Slides>
  <Notes>35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Wingdings</vt:lpstr>
      <vt:lpstr>PresentationPro_ConservationGlobeVideo</vt:lpstr>
      <vt:lpstr>Electrical and Electronic Measurements</vt:lpstr>
      <vt:lpstr>PowerPoint Presentation</vt:lpstr>
      <vt:lpstr>PowerPoint Presentation</vt:lpstr>
      <vt:lpstr>Optical sensors (Through-beam)</vt:lpstr>
      <vt:lpstr>Optical sensors (Through-beam)</vt:lpstr>
      <vt:lpstr>Optical sensors (Through-beam)</vt:lpstr>
      <vt:lpstr>Optical sensors (Through-beam)</vt:lpstr>
      <vt:lpstr>Optical sensors (Through-beam)</vt:lpstr>
      <vt:lpstr>Optical sensors (Through-beam)</vt:lpstr>
      <vt:lpstr>Optical sensors (Through-beam)</vt:lpstr>
      <vt:lpstr>Optical sensors (Through-beam)</vt:lpstr>
      <vt:lpstr>Optical sensors (Through-beam)</vt:lpstr>
      <vt:lpstr>Optical sensors (Through-beam)</vt:lpstr>
      <vt:lpstr>Optical sensors (Through-beam)</vt:lpstr>
      <vt:lpstr>Optical sensors (Through-beam)</vt:lpstr>
      <vt:lpstr>Optical sensors (Retro-reflective)</vt:lpstr>
      <vt:lpstr>Optical sensors (Retro-reflective)</vt:lpstr>
      <vt:lpstr>Optical sensors (Retro-reflective)</vt:lpstr>
      <vt:lpstr>Optical sensors (Retro-reflective)</vt:lpstr>
      <vt:lpstr>Optical sensors (Retro-reflective)</vt:lpstr>
      <vt:lpstr>Optical sensors (Retro-reflective)</vt:lpstr>
      <vt:lpstr>Optical sensors (Retro-reflective)</vt:lpstr>
      <vt:lpstr>Optical sensors (Retro-reflective)</vt:lpstr>
      <vt:lpstr>Optical sensors (Retro-reflective)</vt:lpstr>
      <vt:lpstr>Optical sensors (Retro-reflective)</vt:lpstr>
      <vt:lpstr>Optical sensors (Retro-reflective)</vt:lpstr>
      <vt:lpstr>Optical sensors (Diffuse)</vt:lpstr>
      <vt:lpstr>Optical sensors (Diffuse)</vt:lpstr>
      <vt:lpstr>Optical sensors (Diffuse)</vt:lpstr>
      <vt:lpstr>Optical sensors (Diffuse)</vt:lpstr>
      <vt:lpstr>Optical sensors (Diffuse)</vt:lpstr>
      <vt:lpstr>Optical sensors (Diffuse)</vt:lpstr>
      <vt:lpstr>Optical sensors (Diffuse)</vt:lpstr>
      <vt:lpstr>PowerPoint Presentation</vt:lpstr>
      <vt:lpstr>Non-contact Proximity sensors</vt:lpstr>
      <vt:lpstr>Non-contact Proximity sensors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Ossama Kenawy</dc:creator>
  <dc:description>animated 2010 green global template from PresentationPro.com</dc:description>
  <cp:lastModifiedBy>Daniel E Kohn (dekohn)</cp:lastModifiedBy>
  <cp:revision>480</cp:revision>
  <dcterms:created xsi:type="dcterms:W3CDTF">2013-03-22T05:31:22Z</dcterms:created>
  <dcterms:modified xsi:type="dcterms:W3CDTF">2019-09-04T14:45:40Z</dcterms:modified>
  <cp:category>2010 global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TC018813579991</vt:lpwstr>
  </property>
</Properties>
</file>